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Lst>
  <p:notesMasterIdLst>
    <p:notesMasterId r:id="rId31"/>
  </p:notesMasterIdLst>
  <p:handoutMasterIdLst>
    <p:handoutMasterId r:id="rId32"/>
  </p:handoutMasterIdLst>
  <p:sldIdLst>
    <p:sldId id="446" r:id="rId16"/>
    <p:sldId id="495" r:id="rId17"/>
    <p:sldId id="478" r:id="rId18"/>
    <p:sldId id="346" r:id="rId19"/>
    <p:sldId id="351" r:id="rId20"/>
    <p:sldId id="512" r:id="rId21"/>
    <p:sldId id="501" r:id="rId22"/>
    <p:sldId id="3848" r:id="rId23"/>
    <p:sldId id="3849" r:id="rId24"/>
    <p:sldId id="477" r:id="rId25"/>
    <p:sldId id="483" r:id="rId26"/>
    <p:sldId id="507" r:id="rId27"/>
    <p:sldId id="508" r:id="rId28"/>
    <p:sldId id="486" r:id="rId29"/>
    <p:sldId id="493" r:id="rId3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26–March 1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17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25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93A99-69D9-436A-9036-F51BD2544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5E91B16-ED2B-4A5B-B8F8-F82CD0D222E2}">
      <dgm:prSet custT="1"/>
      <dgm:spPr/>
      <dgm:t>
        <a:bodyPr/>
        <a:lstStyle/>
        <a:p>
          <a:r>
            <a:rPr lang="en-US" sz="1800"/>
            <a:t>This budget represents an investment plan for our school’s students, employees and the community as a whole.</a:t>
          </a:r>
        </a:p>
      </dgm:t>
    </dgm:pt>
    <dgm:pt modelId="{60284D49-384C-4BC2-92A6-779405BCB9F3}" type="parTrans" cxnId="{B8C4E1B1-73A1-48E4-9EA8-BD6F33B7996D}">
      <dgm:prSet/>
      <dgm:spPr/>
      <dgm:t>
        <a:bodyPr/>
        <a:lstStyle/>
        <a:p>
          <a:endParaRPr lang="en-US"/>
        </a:p>
      </dgm:t>
    </dgm:pt>
    <dgm:pt modelId="{595EFE52-8308-412F-AD5A-447F4029FD61}" type="sibTrans" cxnId="{B8C4E1B1-73A1-48E4-9EA8-BD6F33B7996D}">
      <dgm:prSet/>
      <dgm:spPr/>
      <dgm:t>
        <a:bodyPr/>
        <a:lstStyle/>
        <a:p>
          <a:endParaRPr lang="en-US"/>
        </a:p>
      </dgm:t>
    </dgm:pt>
    <dgm:pt modelId="{1933A844-D453-44E0-A49D-7D297CFCA24A}">
      <dgm:prSet custT="1"/>
      <dgm:spPr/>
      <dgm:t>
        <a:bodyPr/>
        <a:lstStyle/>
        <a:p>
          <a:r>
            <a:rPr lang="en-US" sz="1800"/>
            <a:t>The budget recommendations are tied directly to the school’s strategic vision and direction.</a:t>
          </a:r>
        </a:p>
      </dgm:t>
    </dgm:pt>
    <dgm:pt modelId="{A0E4C775-150E-48CA-8E9F-34928982F093}" type="parTrans" cxnId="{57910935-A255-454A-AA9A-BE1AD70FC1C7}">
      <dgm:prSet/>
      <dgm:spPr/>
      <dgm:t>
        <a:bodyPr/>
        <a:lstStyle/>
        <a:p>
          <a:endParaRPr lang="en-US"/>
        </a:p>
      </dgm:t>
    </dgm:pt>
    <dgm:pt modelId="{3047AAFC-BE78-4046-AFF8-247D85E87BF7}" type="sibTrans" cxnId="{57910935-A255-454A-AA9A-BE1AD70FC1C7}">
      <dgm:prSet/>
      <dgm:spPr/>
      <dgm:t>
        <a:bodyPr/>
        <a:lstStyle/>
        <a:p>
          <a:endParaRPr lang="en-US"/>
        </a:p>
      </dgm:t>
    </dgm:pt>
    <dgm:pt modelId="{027D3DE2-F2D3-4AEC-955E-D0C13CD6F0DD}">
      <dgm:prSet custT="1"/>
      <dgm:spPr/>
      <dgm:t>
        <a:bodyPr/>
        <a:lstStyle/>
        <a:p>
          <a:r>
            <a:rPr lang="en-US" sz="1800" dirty="0"/>
            <a:t>The proposed budget for the general operations of the school are reflected at 12,530,899.00</a:t>
          </a:r>
        </a:p>
      </dgm:t>
    </dgm:pt>
    <dgm:pt modelId="{6946E1CF-11BA-4CE0-9B04-DA55CA945D12}" type="parTrans" cxnId="{4FDEB260-8767-4D8F-AFDD-3C04DF6D7970}">
      <dgm:prSet/>
      <dgm:spPr/>
      <dgm:t>
        <a:bodyPr/>
        <a:lstStyle/>
        <a:p>
          <a:endParaRPr lang="en-US"/>
        </a:p>
      </dgm:t>
    </dgm:pt>
    <dgm:pt modelId="{2B033F52-397E-490A-AC9C-574FE8580A64}" type="sibTrans" cxnId="{4FDEB260-8767-4D8F-AFDD-3C04DF6D7970}">
      <dgm:prSet/>
      <dgm:spPr/>
      <dgm:t>
        <a:bodyPr/>
        <a:lstStyle/>
        <a:p>
          <a:endParaRPr lang="en-US"/>
        </a:p>
      </dgm:t>
    </dgm:pt>
    <dgm:pt modelId="{EAB82611-B800-467B-B26D-70F2EC763135}">
      <dgm:prSet custT="1"/>
      <dgm:spPr/>
      <dgm:t>
        <a:bodyPr/>
        <a:lstStyle/>
        <a:p>
          <a:r>
            <a:rPr lang="en-US" sz="1800" dirty="0"/>
            <a:t>This investment plan for FY25 accommodates a student population that is projected to be 899 students, which is a decrease of 61 students from FY24.</a:t>
          </a:r>
        </a:p>
      </dgm:t>
    </dgm:pt>
    <dgm:pt modelId="{5AD016B5-3D3B-4B48-930D-D3410FD3A6BE}" type="parTrans" cxnId="{98EB66CB-CF8D-43B4-BE48-B2E3D92C0DCB}">
      <dgm:prSet/>
      <dgm:spPr/>
      <dgm:t>
        <a:bodyPr/>
        <a:lstStyle/>
        <a:p>
          <a:endParaRPr lang="en-US"/>
        </a:p>
      </dgm:t>
    </dgm:pt>
    <dgm:pt modelId="{FD15812B-03D3-46E2-B5A7-8BEBCCA76139}" type="sibTrans" cxnId="{98EB66CB-CF8D-43B4-BE48-B2E3D92C0DCB}">
      <dgm:prSet/>
      <dgm:spPr/>
      <dgm:t>
        <a:bodyPr/>
        <a:lstStyle/>
        <a:p>
          <a:endParaRPr lang="en-US"/>
        </a:p>
      </dgm:t>
    </dgm:pt>
    <dgm:pt modelId="{06155CF6-0B61-4A49-8ED9-2282E530FBBC}" type="pres">
      <dgm:prSet presAssocID="{D3B93A99-69D9-436A-9036-F51BD25449E7}" presName="root" presStyleCnt="0">
        <dgm:presLayoutVars>
          <dgm:dir/>
          <dgm:resizeHandles val="exact"/>
        </dgm:presLayoutVars>
      </dgm:prSet>
      <dgm:spPr/>
    </dgm:pt>
    <dgm:pt modelId="{AE7047E4-C0B4-42D1-A0D2-71D593B4D4D1}" type="pres">
      <dgm:prSet presAssocID="{15E91B16-ED2B-4A5B-B8F8-F82CD0D222E2}" presName="compNode" presStyleCnt="0"/>
      <dgm:spPr/>
    </dgm:pt>
    <dgm:pt modelId="{0CDEB3A0-4736-4CF8-BA9C-D22820D222B9}" type="pres">
      <dgm:prSet presAssocID="{15E91B16-ED2B-4A5B-B8F8-F82CD0D222E2}" presName="bgRect" presStyleLbl="bgShp" presStyleIdx="0" presStyleCnt="4" custScaleY="166399"/>
      <dgm:spPr/>
    </dgm:pt>
    <dgm:pt modelId="{2E7165D1-CF0C-40A8-93E4-3D78C66F5F20}" type="pres">
      <dgm:prSet presAssocID="{15E91B16-ED2B-4A5B-B8F8-F82CD0D222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90C274A-088B-42AE-A9DD-FA9E0516A85A}" type="pres">
      <dgm:prSet presAssocID="{15E91B16-ED2B-4A5B-B8F8-F82CD0D222E2}" presName="spaceRect" presStyleCnt="0"/>
      <dgm:spPr/>
    </dgm:pt>
    <dgm:pt modelId="{2E65AD20-1A20-46D0-904F-B0199D7F0F33}" type="pres">
      <dgm:prSet presAssocID="{15E91B16-ED2B-4A5B-B8F8-F82CD0D222E2}" presName="parTx" presStyleLbl="revTx" presStyleIdx="0" presStyleCnt="4" custAng="0" custLinFactNeighborX="0" custLinFactNeighborY="-197">
        <dgm:presLayoutVars>
          <dgm:chMax val="0"/>
          <dgm:chPref val="0"/>
        </dgm:presLayoutVars>
      </dgm:prSet>
      <dgm:spPr/>
    </dgm:pt>
    <dgm:pt modelId="{4DE8A5A5-5369-4101-AFCD-064CE2293EF7}" type="pres">
      <dgm:prSet presAssocID="{595EFE52-8308-412F-AD5A-447F4029FD61}" presName="sibTrans" presStyleCnt="0"/>
      <dgm:spPr/>
    </dgm:pt>
    <dgm:pt modelId="{99F6B105-A99B-4EAA-9B61-BAA4D301630D}" type="pres">
      <dgm:prSet presAssocID="{1933A844-D453-44E0-A49D-7D297CFCA24A}" presName="compNode" presStyleCnt="0"/>
      <dgm:spPr/>
    </dgm:pt>
    <dgm:pt modelId="{805B4116-8872-409C-9BBD-1612E432A217}" type="pres">
      <dgm:prSet presAssocID="{1933A844-D453-44E0-A49D-7D297CFCA24A}" presName="bgRect" presStyleLbl="bgShp" presStyleIdx="1" presStyleCnt="4" custScaleY="155493"/>
      <dgm:spPr/>
    </dgm:pt>
    <dgm:pt modelId="{8B9DC135-1D47-4E72-B55A-66A8F00D5928}" type="pres">
      <dgm:prSet presAssocID="{1933A844-D453-44E0-A49D-7D297CFCA2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C64A9A89-87EF-494E-AC5C-04EE2B5A7119}" type="pres">
      <dgm:prSet presAssocID="{1933A844-D453-44E0-A49D-7D297CFCA24A}" presName="spaceRect" presStyleCnt="0"/>
      <dgm:spPr/>
    </dgm:pt>
    <dgm:pt modelId="{B2BAD217-017C-474F-AA81-C9C89BF6F0E2}" type="pres">
      <dgm:prSet presAssocID="{1933A844-D453-44E0-A49D-7D297CFCA24A}" presName="parTx" presStyleLbl="revTx" presStyleIdx="1" presStyleCnt="4">
        <dgm:presLayoutVars>
          <dgm:chMax val="0"/>
          <dgm:chPref val="0"/>
        </dgm:presLayoutVars>
      </dgm:prSet>
      <dgm:spPr/>
    </dgm:pt>
    <dgm:pt modelId="{E980CCF9-235F-4FDA-BD47-01D14F87863F}" type="pres">
      <dgm:prSet presAssocID="{3047AAFC-BE78-4046-AFF8-247D85E87BF7}" presName="sibTrans" presStyleCnt="0"/>
      <dgm:spPr/>
    </dgm:pt>
    <dgm:pt modelId="{AC6971AA-EB9B-43FC-AA4A-3667D8840C15}" type="pres">
      <dgm:prSet presAssocID="{027D3DE2-F2D3-4AEC-955E-D0C13CD6F0DD}" presName="compNode" presStyleCnt="0"/>
      <dgm:spPr/>
    </dgm:pt>
    <dgm:pt modelId="{30F25B1F-5247-4B01-A07E-C05895440AEF}" type="pres">
      <dgm:prSet presAssocID="{027D3DE2-F2D3-4AEC-955E-D0C13CD6F0DD}" presName="bgRect" presStyleLbl="bgShp" presStyleIdx="2" presStyleCnt="4" custScaleY="152628"/>
      <dgm:spPr/>
    </dgm:pt>
    <dgm:pt modelId="{D7A377D4-0913-47A8-8629-0DCD3C2E3805}" type="pres">
      <dgm:prSet presAssocID="{027D3DE2-F2D3-4AEC-955E-D0C13CD6F0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2BDC5980-96D4-48D8-8454-F111120934E0}" type="pres">
      <dgm:prSet presAssocID="{027D3DE2-F2D3-4AEC-955E-D0C13CD6F0DD}" presName="spaceRect" presStyleCnt="0"/>
      <dgm:spPr/>
    </dgm:pt>
    <dgm:pt modelId="{BBE4DFAB-966A-47F3-BD5F-75688D5ECCE9}" type="pres">
      <dgm:prSet presAssocID="{027D3DE2-F2D3-4AEC-955E-D0C13CD6F0DD}" presName="parTx" presStyleLbl="revTx" presStyleIdx="2" presStyleCnt="4">
        <dgm:presLayoutVars>
          <dgm:chMax val="0"/>
          <dgm:chPref val="0"/>
        </dgm:presLayoutVars>
      </dgm:prSet>
      <dgm:spPr/>
    </dgm:pt>
    <dgm:pt modelId="{72403CA0-BEF4-4D6F-BE6F-A4CB3D82F80B}" type="pres">
      <dgm:prSet presAssocID="{2B033F52-397E-490A-AC9C-574FE8580A64}" presName="sibTrans" presStyleCnt="0"/>
      <dgm:spPr/>
    </dgm:pt>
    <dgm:pt modelId="{6976FE0E-2CD5-4665-8D81-FE756CA28FCC}" type="pres">
      <dgm:prSet presAssocID="{EAB82611-B800-467B-B26D-70F2EC763135}" presName="compNode" presStyleCnt="0"/>
      <dgm:spPr/>
    </dgm:pt>
    <dgm:pt modelId="{5287CAD5-57D7-4C4C-B5E6-B72116E119BF}" type="pres">
      <dgm:prSet presAssocID="{EAB82611-B800-467B-B26D-70F2EC763135}" presName="bgRect" presStyleLbl="bgShp" presStyleIdx="3" presStyleCnt="4" custScaleY="247038"/>
      <dgm:spPr/>
    </dgm:pt>
    <dgm:pt modelId="{65624F1B-DDED-4559-AC6B-006DAA556F94}" type="pres">
      <dgm:prSet presAssocID="{EAB82611-B800-467B-B26D-70F2EC7631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41D4AB1-2C41-4D5B-87F2-056CEE52DDDB}" type="pres">
      <dgm:prSet presAssocID="{EAB82611-B800-467B-B26D-70F2EC763135}" presName="spaceRect" presStyleCnt="0"/>
      <dgm:spPr/>
    </dgm:pt>
    <dgm:pt modelId="{2A8464A3-EF27-4728-9233-CA8FC47AC5C0}" type="pres">
      <dgm:prSet presAssocID="{EAB82611-B800-467B-B26D-70F2EC763135}" presName="parTx" presStyleLbl="revTx" presStyleIdx="3" presStyleCnt="4" custScaleX="102648">
        <dgm:presLayoutVars>
          <dgm:chMax val="0"/>
          <dgm:chPref val="0"/>
        </dgm:presLayoutVars>
      </dgm:prSet>
      <dgm:spPr/>
    </dgm:pt>
  </dgm:ptLst>
  <dgm:cxnLst>
    <dgm:cxn modelId="{87CA912C-152E-4F2D-AAB9-D4566A491FE5}" type="presOf" srcId="{1933A844-D453-44E0-A49D-7D297CFCA24A}" destId="{B2BAD217-017C-474F-AA81-C9C89BF6F0E2}" srcOrd="0" destOrd="0" presId="urn:microsoft.com/office/officeart/2018/2/layout/IconVerticalSolidList"/>
    <dgm:cxn modelId="{57910935-A255-454A-AA9A-BE1AD70FC1C7}" srcId="{D3B93A99-69D9-436A-9036-F51BD25449E7}" destId="{1933A844-D453-44E0-A49D-7D297CFCA24A}" srcOrd="1" destOrd="0" parTransId="{A0E4C775-150E-48CA-8E9F-34928982F093}" sibTransId="{3047AAFC-BE78-4046-AFF8-247D85E87BF7}"/>
    <dgm:cxn modelId="{4FDEB260-8767-4D8F-AFDD-3C04DF6D7970}" srcId="{D3B93A99-69D9-436A-9036-F51BD25449E7}" destId="{027D3DE2-F2D3-4AEC-955E-D0C13CD6F0DD}" srcOrd="2" destOrd="0" parTransId="{6946E1CF-11BA-4CE0-9B04-DA55CA945D12}" sibTransId="{2B033F52-397E-490A-AC9C-574FE8580A64}"/>
    <dgm:cxn modelId="{09922D69-670C-4940-B72F-1663149947A1}" type="presOf" srcId="{15E91B16-ED2B-4A5B-B8F8-F82CD0D222E2}" destId="{2E65AD20-1A20-46D0-904F-B0199D7F0F33}" srcOrd="0" destOrd="0" presId="urn:microsoft.com/office/officeart/2018/2/layout/IconVerticalSolidList"/>
    <dgm:cxn modelId="{E43BAD6A-F4D3-47A8-ABF6-F8BAA40FD4B3}" type="presOf" srcId="{EAB82611-B800-467B-B26D-70F2EC763135}" destId="{2A8464A3-EF27-4728-9233-CA8FC47AC5C0}" srcOrd="0" destOrd="0" presId="urn:microsoft.com/office/officeart/2018/2/layout/IconVerticalSolidList"/>
    <dgm:cxn modelId="{B2BDCA58-ACF9-4F7E-ABDF-67E926DDE324}" type="presOf" srcId="{D3B93A99-69D9-436A-9036-F51BD25449E7}" destId="{06155CF6-0B61-4A49-8ED9-2282E530FBBC}" srcOrd="0" destOrd="0" presId="urn:microsoft.com/office/officeart/2018/2/layout/IconVerticalSolidList"/>
    <dgm:cxn modelId="{F48492A7-18FD-43C5-B586-467CF70B946A}" type="presOf" srcId="{027D3DE2-F2D3-4AEC-955E-D0C13CD6F0DD}" destId="{BBE4DFAB-966A-47F3-BD5F-75688D5ECCE9}" srcOrd="0" destOrd="0" presId="urn:microsoft.com/office/officeart/2018/2/layout/IconVerticalSolidList"/>
    <dgm:cxn modelId="{B8C4E1B1-73A1-48E4-9EA8-BD6F33B7996D}" srcId="{D3B93A99-69D9-436A-9036-F51BD25449E7}" destId="{15E91B16-ED2B-4A5B-B8F8-F82CD0D222E2}" srcOrd="0" destOrd="0" parTransId="{60284D49-384C-4BC2-92A6-779405BCB9F3}" sibTransId="{595EFE52-8308-412F-AD5A-447F4029FD61}"/>
    <dgm:cxn modelId="{98EB66CB-CF8D-43B4-BE48-B2E3D92C0DCB}" srcId="{D3B93A99-69D9-436A-9036-F51BD25449E7}" destId="{EAB82611-B800-467B-B26D-70F2EC763135}" srcOrd="3" destOrd="0" parTransId="{5AD016B5-3D3B-4B48-930D-D3410FD3A6BE}" sibTransId="{FD15812B-03D3-46E2-B5A7-8BEBCCA76139}"/>
    <dgm:cxn modelId="{1DE6FC22-E8EF-438B-BD72-F49B3CDC0D30}" type="presParOf" srcId="{06155CF6-0B61-4A49-8ED9-2282E530FBBC}" destId="{AE7047E4-C0B4-42D1-A0D2-71D593B4D4D1}" srcOrd="0" destOrd="0" presId="urn:microsoft.com/office/officeart/2018/2/layout/IconVerticalSolidList"/>
    <dgm:cxn modelId="{9380BA8A-4AAF-4BDA-B76A-0AE0F7A79F73}" type="presParOf" srcId="{AE7047E4-C0B4-42D1-A0D2-71D593B4D4D1}" destId="{0CDEB3A0-4736-4CF8-BA9C-D22820D222B9}" srcOrd="0" destOrd="0" presId="urn:microsoft.com/office/officeart/2018/2/layout/IconVerticalSolidList"/>
    <dgm:cxn modelId="{E58205DF-B64C-44B6-89A0-7760FC94098B}" type="presParOf" srcId="{AE7047E4-C0B4-42D1-A0D2-71D593B4D4D1}" destId="{2E7165D1-CF0C-40A8-93E4-3D78C66F5F20}" srcOrd="1" destOrd="0" presId="urn:microsoft.com/office/officeart/2018/2/layout/IconVerticalSolidList"/>
    <dgm:cxn modelId="{D89C67BB-C5B1-4228-A864-C0FBB5AEA18D}" type="presParOf" srcId="{AE7047E4-C0B4-42D1-A0D2-71D593B4D4D1}" destId="{C90C274A-088B-42AE-A9DD-FA9E0516A85A}" srcOrd="2" destOrd="0" presId="urn:microsoft.com/office/officeart/2018/2/layout/IconVerticalSolidList"/>
    <dgm:cxn modelId="{39B8C490-648C-47A6-AADD-F61532D66E4A}" type="presParOf" srcId="{AE7047E4-C0B4-42D1-A0D2-71D593B4D4D1}" destId="{2E65AD20-1A20-46D0-904F-B0199D7F0F33}" srcOrd="3" destOrd="0" presId="urn:microsoft.com/office/officeart/2018/2/layout/IconVerticalSolidList"/>
    <dgm:cxn modelId="{9B5C2BDD-0B0B-459D-B307-6B92822E0B1B}" type="presParOf" srcId="{06155CF6-0B61-4A49-8ED9-2282E530FBBC}" destId="{4DE8A5A5-5369-4101-AFCD-064CE2293EF7}" srcOrd="1" destOrd="0" presId="urn:microsoft.com/office/officeart/2018/2/layout/IconVerticalSolidList"/>
    <dgm:cxn modelId="{6815F6F7-4BBF-43CA-8D33-4C786F02ED53}" type="presParOf" srcId="{06155CF6-0B61-4A49-8ED9-2282E530FBBC}" destId="{99F6B105-A99B-4EAA-9B61-BAA4D301630D}" srcOrd="2" destOrd="0" presId="urn:microsoft.com/office/officeart/2018/2/layout/IconVerticalSolidList"/>
    <dgm:cxn modelId="{50923A35-0183-4FDF-94DD-73D09B957847}" type="presParOf" srcId="{99F6B105-A99B-4EAA-9B61-BAA4D301630D}" destId="{805B4116-8872-409C-9BBD-1612E432A217}" srcOrd="0" destOrd="0" presId="urn:microsoft.com/office/officeart/2018/2/layout/IconVerticalSolidList"/>
    <dgm:cxn modelId="{7AB54255-EC1B-4C41-87EF-F3B629C2269A}" type="presParOf" srcId="{99F6B105-A99B-4EAA-9B61-BAA4D301630D}" destId="{8B9DC135-1D47-4E72-B55A-66A8F00D5928}" srcOrd="1" destOrd="0" presId="urn:microsoft.com/office/officeart/2018/2/layout/IconVerticalSolidList"/>
    <dgm:cxn modelId="{6BE8FFFC-147A-4820-821D-F64CD2A277E8}" type="presParOf" srcId="{99F6B105-A99B-4EAA-9B61-BAA4D301630D}" destId="{C64A9A89-87EF-494E-AC5C-04EE2B5A7119}" srcOrd="2" destOrd="0" presId="urn:microsoft.com/office/officeart/2018/2/layout/IconVerticalSolidList"/>
    <dgm:cxn modelId="{C658F28C-3E38-4A13-8A6A-4E3A1E3268A8}" type="presParOf" srcId="{99F6B105-A99B-4EAA-9B61-BAA4D301630D}" destId="{B2BAD217-017C-474F-AA81-C9C89BF6F0E2}" srcOrd="3" destOrd="0" presId="urn:microsoft.com/office/officeart/2018/2/layout/IconVerticalSolidList"/>
    <dgm:cxn modelId="{5E40C30C-169C-4EF3-82D6-EBE18BA1BD53}" type="presParOf" srcId="{06155CF6-0B61-4A49-8ED9-2282E530FBBC}" destId="{E980CCF9-235F-4FDA-BD47-01D14F87863F}" srcOrd="3" destOrd="0" presId="urn:microsoft.com/office/officeart/2018/2/layout/IconVerticalSolidList"/>
    <dgm:cxn modelId="{2DA245F8-1134-4C0C-9259-FE44801A6E9E}" type="presParOf" srcId="{06155CF6-0B61-4A49-8ED9-2282E530FBBC}" destId="{AC6971AA-EB9B-43FC-AA4A-3667D8840C15}" srcOrd="4" destOrd="0" presId="urn:microsoft.com/office/officeart/2018/2/layout/IconVerticalSolidList"/>
    <dgm:cxn modelId="{036BF251-7DCF-4C48-8F52-38C60C144EBD}" type="presParOf" srcId="{AC6971AA-EB9B-43FC-AA4A-3667D8840C15}" destId="{30F25B1F-5247-4B01-A07E-C05895440AEF}" srcOrd="0" destOrd="0" presId="urn:microsoft.com/office/officeart/2018/2/layout/IconVerticalSolidList"/>
    <dgm:cxn modelId="{8333B056-D0ED-43E5-9E14-85935EA549CC}" type="presParOf" srcId="{AC6971AA-EB9B-43FC-AA4A-3667D8840C15}" destId="{D7A377D4-0913-47A8-8629-0DCD3C2E3805}" srcOrd="1" destOrd="0" presId="urn:microsoft.com/office/officeart/2018/2/layout/IconVerticalSolidList"/>
    <dgm:cxn modelId="{C2608E9B-E44A-4A5A-830E-9D8A93FE0FD7}" type="presParOf" srcId="{AC6971AA-EB9B-43FC-AA4A-3667D8840C15}" destId="{2BDC5980-96D4-48D8-8454-F111120934E0}" srcOrd="2" destOrd="0" presId="urn:microsoft.com/office/officeart/2018/2/layout/IconVerticalSolidList"/>
    <dgm:cxn modelId="{0B11867D-8680-4DB6-84F1-0C5CF15A9585}" type="presParOf" srcId="{AC6971AA-EB9B-43FC-AA4A-3667D8840C15}" destId="{BBE4DFAB-966A-47F3-BD5F-75688D5ECCE9}" srcOrd="3" destOrd="0" presId="urn:microsoft.com/office/officeart/2018/2/layout/IconVerticalSolidList"/>
    <dgm:cxn modelId="{5FD12E91-D178-4783-BE19-C9F5B62147A7}" type="presParOf" srcId="{06155CF6-0B61-4A49-8ED9-2282E530FBBC}" destId="{72403CA0-BEF4-4D6F-BE6F-A4CB3D82F80B}" srcOrd="5" destOrd="0" presId="urn:microsoft.com/office/officeart/2018/2/layout/IconVerticalSolidList"/>
    <dgm:cxn modelId="{867C584C-4529-4A87-BE9E-D587E309B5A5}" type="presParOf" srcId="{06155CF6-0B61-4A49-8ED9-2282E530FBBC}" destId="{6976FE0E-2CD5-4665-8D81-FE756CA28FCC}" srcOrd="6" destOrd="0" presId="urn:microsoft.com/office/officeart/2018/2/layout/IconVerticalSolidList"/>
    <dgm:cxn modelId="{17699E12-4FA2-4D36-AAE5-39A38E18555C}" type="presParOf" srcId="{6976FE0E-2CD5-4665-8D81-FE756CA28FCC}" destId="{5287CAD5-57D7-4C4C-B5E6-B72116E119BF}" srcOrd="0" destOrd="0" presId="urn:microsoft.com/office/officeart/2018/2/layout/IconVerticalSolidList"/>
    <dgm:cxn modelId="{5C40DA36-A29A-4CB9-AAAA-B8CCAFC8647A}" type="presParOf" srcId="{6976FE0E-2CD5-4665-8D81-FE756CA28FCC}" destId="{65624F1B-DDED-4559-AC6B-006DAA556F94}" srcOrd="1" destOrd="0" presId="urn:microsoft.com/office/officeart/2018/2/layout/IconVerticalSolidList"/>
    <dgm:cxn modelId="{9B0601DF-42C7-46E8-9E47-1517BD9CD205}" type="presParOf" srcId="{6976FE0E-2CD5-4665-8D81-FE756CA28FCC}" destId="{441D4AB1-2C41-4D5B-87F2-056CEE52DDDB}" srcOrd="2" destOrd="0" presId="urn:microsoft.com/office/officeart/2018/2/layout/IconVerticalSolidList"/>
    <dgm:cxn modelId="{9AAA59A5-89CC-4014-8333-8F7F2B846B4A}" type="presParOf" srcId="{6976FE0E-2CD5-4665-8D81-FE756CA28FCC}" destId="{2A8464A3-EF27-4728-9233-CA8FC47AC5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25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17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26–March 1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 </a:t>
          </a:r>
          <a:endParaRPr lang="en-US" sz="1200" b="1" kern="120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3A0-4736-4CF8-BA9C-D22820D222B9}">
      <dsp:nvSpPr>
        <dsp:cNvPr id="0" name=""/>
        <dsp:cNvSpPr/>
      </dsp:nvSpPr>
      <dsp:spPr>
        <a:xfrm>
          <a:off x="-25524" y="376665"/>
          <a:ext cx="8876157" cy="9077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165D1-CF0C-40A8-93E4-3D78C66F5F20}">
      <dsp:nvSpPr>
        <dsp:cNvPr id="0" name=""/>
        <dsp:cNvSpPr/>
      </dsp:nvSpPr>
      <dsp:spPr>
        <a:xfrm>
          <a:off x="139498" y="680522"/>
          <a:ext cx="300628" cy="30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5AD20-1A20-46D0-904F-B0199D7F0F33}">
      <dsp:nvSpPr>
        <dsp:cNvPr id="0" name=""/>
        <dsp:cNvSpPr/>
      </dsp:nvSpPr>
      <dsp:spPr>
        <a:xfrm>
          <a:off x="605149" y="556502"/>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This budget represents an investment plan for our school’s students, employees and the community as a whole.</a:t>
          </a:r>
        </a:p>
      </dsp:txBody>
      <dsp:txXfrm>
        <a:off x="605149" y="556502"/>
        <a:ext cx="8188121" cy="647816"/>
      </dsp:txXfrm>
    </dsp:sp>
    <dsp:sp modelId="{805B4116-8872-409C-9BBD-1612E432A217}">
      <dsp:nvSpPr>
        <dsp:cNvPr id="0" name=""/>
        <dsp:cNvSpPr/>
      </dsp:nvSpPr>
      <dsp:spPr>
        <a:xfrm>
          <a:off x="-25524" y="1446374"/>
          <a:ext cx="8876157" cy="8482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DC135-1D47-4E72-B55A-66A8F00D5928}">
      <dsp:nvSpPr>
        <dsp:cNvPr id="0" name=""/>
        <dsp:cNvSpPr/>
      </dsp:nvSpPr>
      <dsp:spPr>
        <a:xfrm>
          <a:off x="139498" y="1720484"/>
          <a:ext cx="300628" cy="30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AD217-017C-474F-AA81-C9C89BF6F0E2}">
      <dsp:nvSpPr>
        <dsp:cNvPr id="0" name=""/>
        <dsp:cNvSpPr/>
      </dsp:nvSpPr>
      <dsp:spPr>
        <a:xfrm>
          <a:off x="605149" y="1597740"/>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The budget recommendations are tied directly to the school’s strategic vision and direction.</a:t>
          </a:r>
        </a:p>
      </dsp:txBody>
      <dsp:txXfrm>
        <a:off x="605149" y="1597740"/>
        <a:ext cx="8188121" cy="647816"/>
      </dsp:txXfrm>
    </dsp:sp>
    <dsp:sp modelId="{30F25B1F-5247-4B01-A07E-C05895440AEF}">
      <dsp:nvSpPr>
        <dsp:cNvPr id="0" name=""/>
        <dsp:cNvSpPr/>
      </dsp:nvSpPr>
      <dsp:spPr>
        <a:xfrm>
          <a:off x="-25524" y="2456588"/>
          <a:ext cx="8876157" cy="8326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377D4-0913-47A8-8629-0DCD3C2E3805}">
      <dsp:nvSpPr>
        <dsp:cNvPr id="0" name=""/>
        <dsp:cNvSpPr/>
      </dsp:nvSpPr>
      <dsp:spPr>
        <a:xfrm>
          <a:off x="139498" y="2722883"/>
          <a:ext cx="300628" cy="30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4DFAB-966A-47F3-BD5F-75688D5ECCE9}">
      <dsp:nvSpPr>
        <dsp:cNvPr id="0" name=""/>
        <dsp:cNvSpPr/>
      </dsp:nvSpPr>
      <dsp:spPr>
        <a:xfrm>
          <a:off x="605149" y="2600139"/>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The proposed budget for the general operations of the school are reflected at 12,530,899.00</a:t>
          </a:r>
        </a:p>
      </dsp:txBody>
      <dsp:txXfrm>
        <a:off x="605149" y="2600139"/>
        <a:ext cx="8188121" cy="647816"/>
      </dsp:txXfrm>
    </dsp:sp>
    <dsp:sp modelId="{5287CAD5-57D7-4C4C-B5E6-B72116E119BF}">
      <dsp:nvSpPr>
        <dsp:cNvPr id="0" name=""/>
        <dsp:cNvSpPr/>
      </dsp:nvSpPr>
      <dsp:spPr>
        <a:xfrm>
          <a:off x="-25524" y="3451173"/>
          <a:ext cx="8876157" cy="13476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F1B-DDED-4559-AC6B-006DAA556F94}">
      <dsp:nvSpPr>
        <dsp:cNvPr id="0" name=""/>
        <dsp:cNvSpPr/>
      </dsp:nvSpPr>
      <dsp:spPr>
        <a:xfrm>
          <a:off x="139498" y="3974985"/>
          <a:ext cx="300628" cy="30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464A3-EF27-4728-9233-CA8FC47AC5C0}">
      <dsp:nvSpPr>
        <dsp:cNvPr id="0" name=""/>
        <dsp:cNvSpPr/>
      </dsp:nvSpPr>
      <dsp:spPr>
        <a:xfrm>
          <a:off x="496738" y="3852241"/>
          <a:ext cx="8404942"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This investment plan for FY25 accommodates a student population that is projected to be 899 students, which is a decrease of 61 students from FY24.</a:t>
          </a:r>
        </a:p>
      </dsp:txBody>
      <dsp:txXfrm>
        <a:off x="496738" y="3852241"/>
        <a:ext cx="8404942" cy="64781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1/25/2024</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1/25/2024</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Additionally, we received money for signature programming, turnaround</a:t>
            </a:r>
            <a:r>
              <a:rPr lang="en-US" baseline="0"/>
              <a:t>, Title I and FTE Allotments. </a:t>
            </a:r>
            <a:endParaRPr lang="en-US"/>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a:p>
        </p:txBody>
      </p:sp>
    </p:spTree>
    <p:extLst>
      <p:ext uri="{BB962C8B-B14F-4D97-AF65-F5344CB8AC3E}">
        <p14:creationId xmlns:p14="http://schemas.microsoft.com/office/powerpoint/2010/main" val="113571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a:p>
        </p:txBody>
      </p:sp>
    </p:spTree>
    <p:extLst>
      <p:ext uri="{BB962C8B-B14F-4D97-AF65-F5344CB8AC3E}">
        <p14:creationId xmlns:p14="http://schemas.microsoft.com/office/powerpoint/2010/main" val="537507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p>
          <a:p>
            <a:r>
              <a:rPr lang="en-US"/>
              <a:t> </a:t>
            </a:r>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15</a:t>
            </a:fld>
            <a:endParaRPr lang="en-US"/>
          </a:p>
        </p:txBody>
      </p:sp>
    </p:spTree>
    <p:extLst>
      <p:ext uri="{BB962C8B-B14F-4D97-AF65-F5344CB8AC3E}">
        <p14:creationId xmlns:p14="http://schemas.microsoft.com/office/powerpoint/2010/main" val="8625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0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74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You should have a copy of our updated strategic plan </a:t>
            </a:r>
            <a:r>
              <a:rPr lang="en-US" b="1" u="sng"/>
              <a:t>(please make copies to be distributed to team). </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Here’s a few highlights for our budget this year – </a:t>
            </a:r>
            <a:r>
              <a:rPr lang="en-US" i="1" u="sng"/>
              <a:t>read executive summary</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a:p>
        </p:txBody>
      </p:sp>
    </p:spTree>
    <p:extLst>
      <p:ext uri="{BB962C8B-B14F-4D97-AF65-F5344CB8AC3E}">
        <p14:creationId xmlns:p14="http://schemas.microsoft.com/office/powerpoint/2010/main" val="60791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a:t> </a:t>
            </a:r>
          </a:p>
          <a:p>
            <a:pPr lvl="0" eaLnBrk="0" hangingPunct="0"/>
            <a:r>
              <a:rPr lang="en-US"/>
              <a:t>Grade Level –</a:t>
            </a:r>
          </a:p>
          <a:p>
            <a:pPr lvl="1" eaLnBrk="0" hangingPunct="0"/>
            <a:r>
              <a:rPr lang="en-US"/>
              <a:t>K-12</a:t>
            </a:r>
          </a:p>
          <a:p>
            <a:pPr lvl="0" eaLnBrk="0" hangingPunct="0"/>
            <a:r>
              <a:rPr lang="en-US"/>
              <a:t>Poverty – Weighted for all Direct Certification enrolled students.</a:t>
            </a:r>
          </a:p>
          <a:p>
            <a:pPr lvl="0" eaLnBrk="0" hangingPunct="0"/>
            <a:r>
              <a:rPr lang="en-US"/>
              <a:t>Beginning Performance – Weighted Middle School and High School students entering with beginner’s performance on milestones.</a:t>
            </a:r>
          </a:p>
          <a:p>
            <a:pPr lvl="0" eaLnBrk="0" hangingPunct="0"/>
            <a:r>
              <a:rPr lang="en-US"/>
              <a:t>ESOL – Weighted for all ESOL designated students in order to supplement due to ESOL staff being locked.</a:t>
            </a:r>
          </a:p>
          <a:p>
            <a:pPr lvl="0" eaLnBrk="0" hangingPunct="0"/>
            <a:r>
              <a:rPr lang="en-US"/>
              <a:t>Special Education - Weighted for all Special Education students.</a:t>
            </a:r>
          </a:p>
          <a:p>
            <a:pPr lvl="0" eaLnBrk="0" hangingPunct="0"/>
            <a:r>
              <a:rPr lang="en-US"/>
              <a:t>Gifted – Weighted and measured by number of students in the Gifted Program</a:t>
            </a:r>
          </a:p>
          <a:p>
            <a:pPr lvl="0" eaLnBrk="0" hangingPunct="0"/>
            <a:r>
              <a:rPr lang="en-US"/>
              <a:t>Small School Supplement – Weighted for low enrollment schools</a:t>
            </a:r>
          </a:p>
          <a:p>
            <a:pPr lvl="1" eaLnBrk="0" hangingPunct="0"/>
            <a:r>
              <a:rPr lang="en-US"/>
              <a:t>ES – 500</a:t>
            </a:r>
          </a:p>
          <a:p>
            <a:pPr lvl="1" eaLnBrk="0" hangingPunct="0"/>
            <a:r>
              <a:rPr lang="en-US"/>
              <a:t>MS – 600</a:t>
            </a:r>
          </a:p>
          <a:p>
            <a:pPr lvl="1" eaLnBrk="0" hangingPunct="0"/>
            <a:r>
              <a:rPr lang="en-US"/>
              <a:t>HS – 700</a:t>
            </a:r>
          </a:p>
          <a:p>
            <a:r>
              <a:rPr lang="en-US"/>
              <a:t> </a:t>
            </a:r>
          </a:p>
          <a:p>
            <a:r>
              <a:rPr lang="en-US"/>
              <a:t>As you can see, our projected enrollment for FY23 is _______, we increased/decreased by __________ from last year.</a:t>
            </a:r>
          </a:p>
          <a:p>
            <a:endParaRPr lang="en-US"/>
          </a:p>
          <a:p>
            <a:r>
              <a:rPr lang="en-US"/>
              <a:t>We received the following weights for our student characteristics: </a:t>
            </a:r>
            <a:r>
              <a:rPr lang="en-US" b="1" i="1"/>
              <a:t>(Below is just for the script, principals need to insert their school’s characteristics)</a:t>
            </a:r>
            <a:endParaRPr lang="en-US" sz="1400"/>
          </a:p>
          <a:p>
            <a:r>
              <a:rPr lang="en-US"/>
              <a:t> </a:t>
            </a:r>
            <a:endParaRPr lang="en-US" sz="1400"/>
          </a:p>
          <a:p>
            <a:r>
              <a:rPr lang="en-US"/>
              <a:t>Grade Level</a:t>
            </a:r>
            <a:endParaRPr lang="en-US" sz="1400"/>
          </a:p>
          <a:p>
            <a:r>
              <a:rPr lang="en-US"/>
              <a:t>Poverty</a:t>
            </a:r>
            <a:endParaRPr lang="en-US" sz="1400"/>
          </a:p>
          <a:p>
            <a:r>
              <a:rPr lang="en-US"/>
              <a:t>Special Education</a:t>
            </a:r>
            <a:endParaRPr lang="en-US" sz="1400"/>
          </a:p>
          <a:p>
            <a:r>
              <a:rPr lang="en-US"/>
              <a:t>Gifted</a:t>
            </a:r>
            <a:endParaRPr lang="en-US" sz="1400"/>
          </a:p>
          <a:p>
            <a:r>
              <a:rPr lang="en-US"/>
              <a:t>Gifted Supplement</a:t>
            </a:r>
            <a:endParaRPr lang="en-US" sz="1400"/>
          </a:p>
          <a:p>
            <a:r>
              <a:rPr lang="en-US"/>
              <a:t>ELL</a:t>
            </a:r>
            <a:endParaRPr lang="en-US" sz="1400"/>
          </a:p>
          <a:p>
            <a:r>
              <a:rPr lang="en-US"/>
              <a:t>Small School Supplement</a:t>
            </a:r>
            <a:endParaRPr lang="en-US" sz="1400"/>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a:p>
        </p:txBody>
      </p:sp>
    </p:spTree>
    <p:extLst>
      <p:ext uri="{BB962C8B-B14F-4D97-AF65-F5344CB8AC3E}">
        <p14:creationId xmlns:p14="http://schemas.microsoft.com/office/powerpoint/2010/main" val="1265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1/25/2024</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1/25/2024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1/25/2024</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1/25/2024</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9.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8.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4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17.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8.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6701" y="515547"/>
            <a:ext cx="6696074" cy="768096"/>
          </a:xfrm>
          <a:prstGeom prst="rect">
            <a:avLst/>
          </a:prstGeom>
        </p:spPr>
        <p:txBody>
          <a:bodyPr vert="horz" lIns="91440" tIns="45720" rIns="91440" bIns="45720" rtlCol="0" anchor="t">
            <a:noAutofit/>
          </a:bodyPr>
          <a:lstStyle/>
          <a:p>
            <a:pPr algn="ctr" defTabSz="685800">
              <a:lnSpc>
                <a:spcPct val="90000"/>
              </a:lnSpc>
              <a:spcBef>
                <a:spcPct val="0"/>
              </a:spcBef>
              <a:spcAft>
                <a:spcPts val="600"/>
              </a:spcAft>
            </a:pPr>
            <a:r>
              <a:rPr lang="en-US" sz="2800" b="1" cap="all" dirty="0">
                <a:solidFill>
                  <a:schemeClr val="accent6"/>
                </a:solidFill>
                <a:latin typeface="+mj-lt"/>
                <a:ea typeface="+mj-ea"/>
                <a:cs typeface="+mj-cs"/>
              </a:rPr>
              <a:t>South Atlanta high school</a:t>
            </a:r>
          </a:p>
        </p:txBody>
      </p:sp>
      <p:pic>
        <p:nvPicPr>
          <p:cNvPr id="5" name="Picture 4"/>
          <p:cNvPicPr>
            <a:picLocks noChangeAspect="1"/>
          </p:cNvPicPr>
          <p:nvPr/>
        </p:nvPicPr>
        <p:blipFill>
          <a:blip r:embed="rId3"/>
          <a:stretch>
            <a:fillRect/>
          </a:stretch>
        </p:blipFill>
        <p:spPr>
          <a:xfrm>
            <a:off x="571500" y="1614262"/>
            <a:ext cx="6534951" cy="4509116"/>
          </a:xfrm>
          <a:prstGeom prst="rect">
            <a:avLst/>
          </a:prstGeom>
          <a:noFill/>
        </p:spPr>
      </p:pic>
      <p:sp>
        <p:nvSpPr>
          <p:cNvPr id="2" name="Slide Number Placeholder 1" hidden="1"/>
          <p:cNvSpPr>
            <a:spLocks noGrp="1"/>
          </p:cNvSpPr>
          <p:nvPr>
            <p:ph type="sldNum" sz="quarter" idx="4294967295"/>
          </p:nvPr>
        </p:nvSpPr>
        <p:spPr>
          <a:xfrm>
            <a:off x="9733026" y="457200"/>
            <a:ext cx="740664" cy="274320"/>
          </a:xfrm>
        </p:spPr>
        <p:txBody>
          <a:bodyPr vert="horz" lIns="91440" tIns="45720" rIns="91440" bIns="45720" rtlCol="0" anchor="ctr">
            <a:normAutofit/>
          </a:bodyPr>
          <a:lstStyle/>
          <a:p>
            <a:pPr>
              <a:spcAft>
                <a:spcPts val="600"/>
              </a:spcAft>
            </a:pPr>
            <a:fld id="{3D6C3DC6-EF6E-8948-BFE6-808D46D584D8}" type="slidenum">
              <a:rPr lang="en-US" smtClean="0"/>
              <a:pPr>
                <a:spcAft>
                  <a:spcPts val="600"/>
                </a:spcAft>
              </a:pPr>
              <a:t>1</a:t>
            </a:fld>
            <a:endParaRPr lang="en-US"/>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4294742" y="2437882"/>
            <a:ext cx="5808617" cy="1077218"/>
          </a:xfrm>
          <a:prstGeom prst="rect">
            <a:avLst/>
          </a:prstGeom>
          <a:noFill/>
        </p:spPr>
        <p:txBody>
          <a:bodyPr wrap="square" rtlCol="0">
            <a:spAutoFit/>
          </a:bodyPr>
          <a:lstStyle/>
          <a:p>
            <a:pPr algn="ctr"/>
            <a:r>
              <a:rPr lang="en-US" sz="3200" b="1">
                <a:latin typeface="+mj-lt"/>
              </a:rPr>
              <a:t>Discussion of</a:t>
            </a:r>
          </a:p>
          <a:p>
            <a:pPr algn="ctr"/>
            <a:r>
              <a:rPr lang="en-US" sz="3200" b="1">
                <a:latin typeface="+mj-lt"/>
              </a:rPr>
              <a:t>Budget Allocation</a:t>
            </a: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664" y="457200"/>
            <a:ext cx="8003286" cy="768096"/>
          </a:xfrm>
        </p:spPr>
        <p:txBody>
          <a:bodyPr anchor="t">
            <a:normAutofit/>
          </a:bodyPr>
          <a:lstStyle/>
          <a:p>
            <a:r>
              <a:rPr lang="en-US" b="1" i="1"/>
              <a:t>Executive Summary</a:t>
            </a:r>
            <a:endParaRPr lang="en-US"/>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11</a:t>
            </a:fld>
            <a:endParaRPr lang="en-US"/>
          </a:p>
        </p:txBody>
      </p:sp>
      <p:graphicFrame>
        <p:nvGraphicFramePr>
          <p:cNvPr id="6" name="Subtitle 2">
            <a:extLst>
              <a:ext uri="{FF2B5EF4-FFF2-40B4-BE49-F238E27FC236}">
                <a16:creationId xmlns:a16="http://schemas.microsoft.com/office/drawing/2014/main" id="{DCD8B65D-52A3-ACBC-3405-CF46D4317870}"/>
              </a:ext>
            </a:extLst>
          </p:cNvPr>
          <p:cNvGraphicFramePr>
            <a:graphicFrameLocks noGrp="1"/>
          </p:cNvGraphicFramePr>
          <p:nvPr>
            <p:ph sz="half" idx="1"/>
            <p:extLst>
              <p:ext uri="{D42A27DB-BD31-4B8C-83A1-F6EECF244321}">
                <p14:modId xmlns:p14="http://schemas.microsoft.com/office/powerpoint/2010/main" val="1514865827"/>
              </p:ext>
            </p:extLst>
          </p:nvPr>
        </p:nvGraphicFramePr>
        <p:xfrm>
          <a:off x="2096642" y="1225296"/>
          <a:ext cx="8876157" cy="517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640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a:solidFill>
                <a:srgbClr val="F5F5F5"/>
              </a:solidFill>
            </a:endParaRPr>
          </a:p>
        </p:txBody>
      </p:sp>
      <p:sp>
        <p:nvSpPr>
          <p:cNvPr id="4" name="Title 1"/>
          <p:cNvSpPr txBox="1">
            <a:spLocks/>
          </p:cNvSpPr>
          <p:nvPr/>
        </p:nvSpPr>
        <p:spPr>
          <a:xfrm>
            <a:off x="2257502" y="119423"/>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a:solidFill>
                  <a:schemeClr val="accent2"/>
                </a:solidFill>
                <a:latin typeface="Calibri"/>
              </a:rPr>
              <a:t>School Allocation</a:t>
            </a:r>
          </a:p>
        </p:txBody>
      </p:sp>
      <p:pic>
        <p:nvPicPr>
          <p:cNvPr id="7" name="Picture 6">
            <a:extLst>
              <a:ext uri="{FF2B5EF4-FFF2-40B4-BE49-F238E27FC236}">
                <a16:creationId xmlns:a16="http://schemas.microsoft.com/office/drawing/2014/main" id="{BB46C365-C0CB-1C76-DAAB-D8352D2FF784}"/>
              </a:ext>
            </a:extLst>
          </p:cNvPr>
          <p:cNvPicPr>
            <a:picLocks noChangeAspect="1"/>
          </p:cNvPicPr>
          <p:nvPr/>
        </p:nvPicPr>
        <p:blipFill>
          <a:blip r:embed="rId3"/>
          <a:stretch>
            <a:fillRect/>
          </a:stretch>
        </p:blipFill>
        <p:spPr>
          <a:xfrm>
            <a:off x="3630967" y="721450"/>
            <a:ext cx="5291885" cy="5812515"/>
          </a:xfrm>
          <a:prstGeom prst="rect">
            <a:avLst/>
          </a:prstGeom>
        </p:spPr>
      </p:pic>
    </p:spTree>
    <p:extLst>
      <p:ext uri="{BB962C8B-B14F-4D97-AF65-F5344CB8AC3E}">
        <p14:creationId xmlns:p14="http://schemas.microsoft.com/office/powerpoint/2010/main" val="2460890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a:solidFill>
                <a:srgbClr val="F5F5F5"/>
              </a:solidFill>
            </a:endParaRPr>
          </a:p>
        </p:txBody>
      </p:sp>
      <p:sp>
        <p:nvSpPr>
          <p:cNvPr id="4" name="Title 1"/>
          <p:cNvSpPr txBox="1">
            <a:spLocks/>
          </p:cNvSpPr>
          <p:nvPr/>
        </p:nvSpPr>
        <p:spPr>
          <a:xfrm>
            <a:off x="1981200" y="588209"/>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a:solidFill>
                  <a:sysClr val="windowText" lastClr="000000"/>
                </a:solidFill>
                <a:latin typeface="Calibri"/>
              </a:rPr>
              <a:t>School Allocation</a:t>
            </a:r>
          </a:p>
        </p:txBody>
      </p:sp>
      <p:pic>
        <p:nvPicPr>
          <p:cNvPr id="7" name="Picture 6">
            <a:extLst>
              <a:ext uri="{FF2B5EF4-FFF2-40B4-BE49-F238E27FC236}">
                <a16:creationId xmlns:a16="http://schemas.microsoft.com/office/drawing/2014/main" id="{563601F1-E67E-180B-85DE-6CA524D77998}"/>
              </a:ext>
            </a:extLst>
          </p:cNvPr>
          <p:cNvPicPr>
            <a:picLocks noChangeAspect="1"/>
          </p:cNvPicPr>
          <p:nvPr/>
        </p:nvPicPr>
        <p:blipFill>
          <a:blip r:embed="rId3"/>
          <a:stretch>
            <a:fillRect/>
          </a:stretch>
        </p:blipFill>
        <p:spPr>
          <a:xfrm>
            <a:off x="2562225" y="1514475"/>
            <a:ext cx="7067550" cy="3829050"/>
          </a:xfrm>
          <a:prstGeom prst="rect">
            <a:avLst/>
          </a:prstGeom>
        </p:spPr>
      </p:pic>
    </p:spTree>
    <p:extLst>
      <p:ext uri="{BB962C8B-B14F-4D97-AF65-F5344CB8AC3E}">
        <p14:creationId xmlns:p14="http://schemas.microsoft.com/office/powerpoint/2010/main" val="300984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a:normAutofit lnSpcReduction="10000"/>
          </a:bodyPr>
          <a:lstStyle/>
          <a:p>
            <a:pPr marL="342900" indent="-342900">
              <a:buFont typeface="Arial" panose="020B0604020202020204" pitchFamily="34" charset="0"/>
              <a:buChar char="•"/>
            </a:pPr>
            <a:r>
              <a:rPr lang="en-US" sz="2600" b="1">
                <a:solidFill>
                  <a:schemeClr val="tx2">
                    <a:lumMod val="75000"/>
                  </a:schemeClr>
                </a:solidFill>
              </a:rPr>
              <a:t>January</a:t>
            </a:r>
          </a:p>
          <a:p>
            <a:pPr marL="800100" lvl="1" indent="-342900">
              <a:buFont typeface="Arial" panose="020B0604020202020204" pitchFamily="34" charset="0"/>
              <a:buChar char="•"/>
            </a:pPr>
            <a:r>
              <a:rPr lang="en-US" sz="2000">
                <a:solidFill>
                  <a:schemeClr val="bg2">
                    <a:lumMod val="25000"/>
                  </a:schemeClr>
                </a:solidFill>
              </a:rPr>
              <a:t>GO Team Budget Allocation Meeting (Jan. 17</a:t>
            </a:r>
            <a:r>
              <a:rPr lang="en-US" sz="2000" baseline="30000">
                <a:solidFill>
                  <a:schemeClr val="bg2">
                    <a:lumMod val="25000"/>
                  </a:schemeClr>
                </a:solidFill>
              </a:rPr>
              <a:t>th</a:t>
            </a:r>
            <a:r>
              <a:rPr lang="en-US" sz="2000">
                <a:solidFill>
                  <a:schemeClr val="bg2">
                    <a:lumMod val="25000"/>
                  </a:schemeClr>
                </a:solidFill>
              </a:rPr>
              <a:t>-late February)</a:t>
            </a:r>
          </a:p>
          <a:p>
            <a:pPr marL="342900" indent="-342900">
              <a:buFont typeface="Arial" panose="020B0604020202020204" pitchFamily="34" charset="0"/>
              <a:buChar char="•"/>
            </a:pPr>
            <a:r>
              <a:rPr lang="en-US" sz="2600" b="1">
                <a:solidFill>
                  <a:schemeClr val="tx2">
                    <a:lumMod val="75000"/>
                  </a:schemeClr>
                </a:solidFill>
              </a:rPr>
              <a:t>February </a:t>
            </a:r>
          </a:p>
          <a:p>
            <a:pPr marL="800100" lvl="1" indent="-342900">
              <a:buFont typeface="Arial" panose="020B0604020202020204" pitchFamily="34" charset="0"/>
              <a:buChar char="•"/>
            </a:pPr>
            <a:r>
              <a:rPr lang="en-US" sz="2000">
                <a:solidFill>
                  <a:schemeClr val="bg2">
                    <a:lumMod val="25000"/>
                  </a:schemeClr>
                </a:solidFill>
              </a:rPr>
              <a:t>One-on-one Associate Superintendent discussions</a:t>
            </a:r>
          </a:p>
          <a:p>
            <a:pPr marL="800100" lvl="1" indent="-342900">
              <a:buFont typeface="Arial" panose="020B0604020202020204" pitchFamily="34" charset="0"/>
              <a:buChar char="•"/>
            </a:pPr>
            <a:r>
              <a:rPr lang="en-US" sz="2000">
                <a:solidFill>
                  <a:schemeClr val="bg2">
                    <a:lumMod val="25000"/>
                  </a:schemeClr>
                </a:solidFill>
              </a:rPr>
              <a:t>Cluster Planning Session (positions sharing, cluster alignment, etc.)</a:t>
            </a:r>
          </a:p>
          <a:p>
            <a:pPr marL="800100" lvl="1" indent="-342900">
              <a:buFont typeface="Arial" panose="020B0604020202020204" pitchFamily="34" charset="0"/>
              <a:buChar char="•"/>
            </a:pPr>
            <a:r>
              <a:rPr lang="en-US" sz="2000">
                <a:solidFill>
                  <a:schemeClr val="bg2">
                    <a:lumMod val="25000"/>
                  </a:schemeClr>
                </a:solidFill>
              </a:rPr>
              <a:t>Program Manager discussions and approvals</a:t>
            </a:r>
          </a:p>
          <a:p>
            <a:pPr marL="800100" lvl="1" indent="-342900">
              <a:buFont typeface="Arial" panose="020B0604020202020204" pitchFamily="34" charset="0"/>
              <a:buChar char="•"/>
            </a:pPr>
            <a:r>
              <a:rPr lang="en-US" sz="2000">
                <a:solidFill>
                  <a:schemeClr val="bg2">
                    <a:lumMod val="25000"/>
                  </a:schemeClr>
                </a:solidFill>
              </a:rPr>
              <a:t>GO Team Feedback Meeting(s) </a:t>
            </a:r>
            <a:r>
              <a:rPr lang="en-US" sz="2000" b="1">
                <a:solidFill>
                  <a:schemeClr val="bg2">
                    <a:lumMod val="25000"/>
                  </a:schemeClr>
                </a:solidFill>
              </a:rPr>
              <a:t>before</a:t>
            </a:r>
            <a:r>
              <a:rPr lang="en-US" sz="2000">
                <a:solidFill>
                  <a:schemeClr val="bg2">
                    <a:lumMod val="25000"/>
                  </a:schemeClr>
                </a:solidFill>
              </a:rPr>
              <a:t> principal’s staffing conference</a:t>
            </a:r>
          </a:p>
          <a:p>
            <a:pPr marL="800100" lvl="1" indent="-342900">
              <a:buFont typeface="Arial" panose="020B0604020202020204" pitchFamily="34" charset="0"/>
              <a:buChar char="•"/>
            </a:pPr>
            <a:r>
              <a:rPr lang="en-US" sz="2000">
                <a:solidFill>
                  <a:schemeClr val="bg2">
                    <a:lumMod val="25000"/>
                  </a:schemeClr>
                </a:solidFill>
              </a:rPr>
              <a:t>HR Staffing Conferences (February 26 – March 1)</a:t>
            </a:r>
          </a:p>
          <a:p>
            <a:pPr marL="342900" indent="-342900">
              <a:lnSpc>
                <a:spcPct val="160000"/>
              </a:lnSpc>
              <a:buFont typeface="Arial" panose="020B0604020202020204" pitchFamily="34" charset="0"/>
              <a:buChar char="•"/>
            </a:pPr>
            <a:r>
              <a:rPr lang="en-US" sz="2600" b="1">
                <a:solidFill>
                  <a:schemeClr val="tx2">
                    <a:lumMod val="75000"/>
                  </a:schemeClr>
                </a:solidFill>
              </a:rPr>
              <a:t>March</a:t>
            </a:r>
          </a:p>
          <a:p>
            <a:pPr marL="800100" lvl="1" indent="-342900">
              <a:buFont typeface="Arial" panose="020B0604020202020204" pitchFamily="34" charset="0"/>
              <a:buChar char="•"/>
            </a:pPr>
            <a:r>
              <a:rPr lang="en-US" sz="2000">
                <a:solidFill>
                  <a:schemeClr val="bg2">
                    <a:lumMod val="25000"/>
                  </a:schemeClr>
                </a:solidFill>
              </a:rPr>
              <a:t>Final GO Team Approval Meeting (AFTER your school’s Staffing Conference and BEFORE Friday, March 15</a:t>
            </a:r>
            <a:r>
              <a:rPr lang="en-US" sz="2000" baseline="30000">
                <a:solidFill>
                  <a:schemeClr val="bg2">
                    <a:lumMod val="25000"/>
                  </a:schemeClr>
                </a:solidFill>
              </a:rPr>
              <a:t>th</a:t>
            </a:r>
            <a:r>
              <a:rPr lang="en-US" sz="200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a:spcAft>
                <a:spcPts val="600"/>
              </a:spcAft>
            </a:pPr>
            <a:fld id="{3D6C3DC6-EF6E-8948-BFE6-808D46D584D8}" type="slidenum">
              <a:rPr lang="en-US" smtClean="0"/>
              <a:pPr>
                <a:spcAft>
                  <a:spcPts val="600"/>
                </a:spcAft>
              </a:pPr>
              <a:t>14</a:t>
            </a:fld>
            <a:endParaRPr lang="en-US"/>
          </a:p>
        </p:txBody>
      </p:sp>
    </p:spTree>
    <p:extLst>
      <p:ext uri="{BB962C8B-B14F-4D97-AF65-F5344CB8AC3E}">
        <p14:creationId xmlns:p14="http://schemas.microsoft.com/office/powerpoint/2010/main" val="425774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861068"/>
            <a:ext cx="8762999" cy="768096"/>
          </a:xfrm>
        </p:spPr>
        <p:txBody>
          <a:bodyPr>
            <a:noAutofit/>
          </a:bodyPr>
          <a:lstStyle/>
          <a:p>
            <a:pPr algn="ctr"/>
            <a:r>
              <a:rPr lang="en-US" sz="5000"/>
              <a:t>Questions? </a:t>
            </a:r>
          </a:p>
        </p:txBody>
      </p:sp>
      <p:sp>
        <p:nvSpPr>
          <p:cNvPr id="3" name="Content Placeholder 2"/>
          <p:cNvSpPr>
            <a:spLocks noGrp="1"/>
          </p:cNvSpPr>
          <p:nvPr>
            <p:ph idx="1"/>
          </p:nvPr>
        </p:nvSpPr>
        <p:spPr>
          <a:xfrm>
            <a:off x="3429001" y="5253178"/>
            <a:ext cx="8763000" cy="454541"/>
          </a:xfrm>
        </p:spPr>
        <p:txBody>
          <a:bodyPr>
            <a:noAutofit/>
          </a:bodyPr>
          <a:lstStyle/>
          <a:p>
            <a:pPr algn="ctr"/>
            <a:r>
              <a:rPr lang="en-US" sz="2100"/>
              <a:t>Thank you for your time and attention.  </a:t>
            </a:r>
          </a:p>
        </p:txBody>
      </p:sp>
      <p:sp>
        <p:nvSpPr>
          <p:cNvPr id="5" name="Slide Number Placeholder 4"/>
          <p:cNvSpPr>
            <a:spLocks noGrp="1"/>
          </p:cNvSpPr>
          <p:nvPr>
            <p:ph type="sldNum" sz="quarter" idx="12"/>
          </p:nvPr>
        </p:nvSpPr>
        <p:spPr/>
        <p:txBody>
          <a:bodyPr/>
          <a:lstStyle/>
          <a:p>
            <a:fld id="{3D6C3DC6-EF6E-8948-BFE6-808D46D584D8}" type="slidenum">
              <a:rPr lang="en-US" smtClean="0"/>
              <a:t>15</a:t>
            </a:fld>
            <a:endParaRPr lang="en-US"/>
          </a:p>
        </p:txBody>
      </p:sp>
      <p:pic>
        <p:nvPicPr>
          <p:cNvPr id="4" name="Picture 3"/>
          <p:cNvPicPr>
            <a:picLocks noChangeAspect="1"/>
          </p:cNvPicPr>
          <p:nvPr/>
        </p:nvPicPr>
        <p:blipFill>
          <a:blip r:embed="rId3"/>
          <a:stretch>
            <a:fillRect/>
          </a:stretch>
        </p:blipFill>
        <p:spPr>
          <a:xfrm>
            <a:off x="5860255" y="2038089"/>
            <a:ext cx="3900488" cy="2578894"/>
          </a:xfrm>
          <a:prstGeom prst="rect">
            <a:avLst/>
          </a:prstGeom>
        </p:spPr>
      </p:pic>
    </p:spTree>
    <p:extLst>
      <p:ext uri="{BB962C8B-B14F-4D97-AF65-F5344CB8AC3E}">
        <p14:creationId xmlns:p14="http://schemas.microsoft.com/office/powerpoint/2010/main" val="373856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extLst>
              <p:ext uri="{D42A27DB-BD31-4B8C-83A1-F6EECF244321}">
                <p14:modId xmlns:p14="http://schemas.microsoft.com/office/powerpoint/2010/main" val="3773763274"/>
              </p:ext>
            </p:extLst>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8464" y="1864170"/>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algn="ctr" defTabSz="685800">
              <a:defRPr/>
            </a:pPr>
            <a:r>
              <a:rPr lang="en-US" sz="1050" b="1">
                <a:solidFill>
                  <a:prstClr val="black"/>
                </a:solidFill>
                <a:latin typeface="Calibri"/>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a:solidFill>
                  <a:prstClr val="black"/>
                </a:solidFill>
                <a:latin typeface="Trebuchet MS" panose="020B0603020202020204" pitchFamily="34" charset="0"/>
              </a:rPr>
              <a:t>Overview of FY ‘25 GO Team Budget Process</a:t>
            </a:r>
          </a:p>
        </p:txBody>
      </p:sp>
    </p:spTree>
    <p:extLst>
      <p:ext uri="{BB962C8B-B14F-4D97-AF65-F5344CB8AC3E}">
        <p14:creationId xmlns:p14="http://schemas.microsoft.com/office/powerpoint/2010/main" val="333607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393572" y="22415"/>
            <a:ext cx="6846189" cy="696913"/>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000" b="1" i="0" u="sng" strike="noStrike" cap="none">
                <a:solidFill>
                  <a:schemeClr val="dk1"/>
                </a:solidFill>
                <a:latin typeface="Calibri"/>
                <a:ea typeface="Calibri"/>
                <a:cs typeface="Calibri"/>
                <a:sym typeface="Calibri"/>
              </a:rPr>
              <a:t>Budget Allocation Meeting</a:t>
            </a:r>
          </a:p>
        </p:txBody>
      </p:sp>
      <p:sp>
        <p:nvSpPr>
          <p:cNvPr id="100" name="Shape 100"/>
          <p:cNvSpPr txBox="1">
            <a:spLocks noGrp="1"/>
          </p:cNvSpPr>
          <p:nvPr>
            <p:ph type="subTitle" idx="1"/>
          </p:nvPr>
        </p:nvSpPr>
        <p:spPr>
          <a:xfrm>
            <a:off x="241172" y="1019175"/>
            <a:ext cx="7426453" cy="5816410"/>
          </a:xfrm>
          <a:prstGeom prst="rect">
            <a:avLst/>
          </a:prstGeom>
          <a:noFill/>
          <a:ln>
            <a:noFill/>
          </a:ln>
        </p:spPr>
        <p:txBody>
          <a:bodyPr lIns="91425" tIns="45700" rIns="91425" bIns="45700" anchor="t" anchorCtr="0">
            <a:noAutofit/>
          </a:bodyPr>
          <a:lstStyle/>
          <a:p>
            <a:pPr marL="63500" marR="0" lvl="0" indent="0" algn="l" rtl="0">
              <a:spcBef>
                <a:spcPts val="600"/>
              </a:spcBef>
              <a:buSzPct val="100000"/>
              <a:buNone/>
            </a:pPr>
            <a:r>
              <a:rPr lang="en-US" sz="2800" b="1" u="sng">
                <a:solidFill>
                  <a:schemeClr val="accent3"/>
                </a:solidFill>
              </a:rPr>
              <a:t>What</a:t>
            </a:r>
          </a:p>
          <a:p>
            <a:pPr marL="57150" marR="0" lvl="0" indent="6350" algn="l" rtl="0">
              <a:spcBef>
                <a:spcPts val="0"/>
              </a:spcBef>
              <a:spcAft>
                <a:spcPts val="1200"/>
              </a:spcAft>
              <a:buSzPct val="100000"/>
            </a:pPr>
            <a:r>
              <a:rPr lang="en-US" sz="2200">
                <a:solidFill>
                  <a:schemeClr val="accent5"/>
                </a:solidFill>
              </a:rPr>
              <a:t>The first GO Team meeting is when the principal will provide an overview of the budget allocation for GO Team members and the general public. </a:t>
            </a:r>
          </a:p>
          <a:p>
            <a:pPr marL="63500" indent="0">
              <a:spcBef>
                <a:spcPts val="0"/>
              </a:spcBef>
              <a:buSzPct val="100000"/>
              <a:buNone/>
            </a:pPr>
            <a:r>
              <a:rPr lang="en-US" sz="2800" b="1" u="sng">
                <a:solidFill>
                  <a:schemeClr val="accent3"/>
                </a:solidFill>
              </a:rPr>
              <a:t>Why</a:t>
            </a:r>
          </a:p>
          <a:p>
            <a:pPr marL="57150" indent="6350">
              <a:spcBef>
                <a:spcPts val="0"/>
              </a:spcBef>
              <a:spcAft>
                <a:spcPts val="1200"/>
              </a:spcAft>
              <a:buSzPct val="100000"/>
            </a:pPr>
            <a:r>
              <a:rPr lang="en-US" sz="2200">
                <a:solidFill>
                  <a:schemeClr val="accent5"/>
                </a:solidFill>
              </a:rPr>
              <a:t>This meeting provides an opportunity for the principal and GO Team to ensure alignment on the school’s key strategic priorities, gain a deeper understanding of the budget allocation, and provide input to drive the direction of the draft budget. </a:t>
            </a:r>
          </a:p>
          <a:p>
            <a:pPr marL="63500" indent="0">
              <a:spcBef>
                <a:spcPts val="600"/>
              </a:spcBef>
              <a:buSzPct val="100000"/>
              <a:buNone/>
            </a:pPr>
            <a:r>
              <a:rPr lang="en-US" sz="2800" b="1" u="sng">
                <a:solidFill>
                  <a:schemeClr val="accent3"/>
                </a:solidFill>
              </a:rPr>
              <a:t>When</a:t>
            </a:r>
          </a:p>
          <a:p>
            <a:pPr marL="520700" indent="-457200">
              <a:spcBef>
                <a:spcPts val="600"/>
              </a:spcBef>
              <a:buSzPct val="100000"/>
            </a:pPr>
            <a:r>
              <a:rPr lang="en-US" sz="2200">
                <a:solidFill>
                  <a:schemeClr val="accent5"/>
                </a:solidFill>
                <a:sym typeface="Calibri"/>
              </a:rPr>
              <a:t>End of January- Early February</a:t>
            </a:r>
          </a:p>
        </p:txBody>
      </p:sp>
      <p:sp>
        <p:nvSpPr>
          <p:cNvPr id="2" name="Slide Number Placeholder 1"/>
          <p:cNvSpPr>
            <a:spLocks noGrp="1"/>
          </p:cNvSpPr>
          <p:nvPr>
            <p:ph type="sldNum" sz="quarter" idx="4294967295"/>
          </p:nvPr>
        </p:nvSpPr>
        <p:spPr>
          <a:xfrm>
            <a:off x="10071100" y="-1348042"/>
            <a:ext cx="1621258" cy="734011"/>
          </a:xfrm>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309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D0246D-7A94-18FF-8CD1-544805F93147}"/>
              </a:ext>
            </a:extLst>
          </p:cNvPr>
          <p:cNvSpPr>
            <a:spLocks noGrp="1"/>
          </p:cNvSpPr>
          <p:nvPr>
            <p:ph type="title"/>
          </p:nvPr>
        </p:nvSpPr>
        <p:spPr>
          <a:xfrm>
            <a:off x="0" y="188912"/>
            <a:ext cx="12192000" cy="542608"/>
          </a:xfrm>
        </p:spPr>
        <p:txBody>
          <a:bodyPr>
            <a:noAutofit/>
          </a:bodyPr>
          <a:lstStyle/>
          <a:p>
            <a:r>
              <a:rPr lang="en-US" sz="3200"/>
              <a:t>FY25 Budget Development Process</a:t>
            </a:r>
          </a:p>
        </p:txBody>
      </p:sp>
      <p:sp>
        <p:nvSpPr>
          <p:cNvPr id="13" name="Text Placeholder 3">
            <a:extLst>
              <a:ext uri="{FF2B5EF4-FFF2-40B4-BE49-F238E27FC236}">
                <a16:creationId xmlns:a16="http://schemas.microsoft.com/office/drawing/2014/main" id="{84CFD367-B718-20B6-128A-A5E2DB1B6AB7}"/>
              </a:ext>
            </a:extLst>
          </p:cNvPr>
          <p:cNvSpPr>
            <a:spLocks noGrp="1"/>
          </p:cNvSpPr>
          <p:nvPr>
            <p:ph type="body" sz="half" idx="2"/>
          </p:nvPr>
        </p:nvSpPr>
        <p:spPr>
          <a:xfrm>
            <a:off x="1266826" y="1116874"/>
            <a:ext cx="3757818" cy="4940577"/>
          </a:xfrm>
        </p:spPr>
        <p:txBody>
          <a:bodyPr>
            <a:normAutofit fontScale="92500" lnSpcReduction="20000"/>
          </a:bodyPr>
          <a:lstStyle/>
          <a:p>
            <a:r>
              <a:rPr lang="en-US" sz="2400" b="1" u="sng">
                <a:solidFill>
                  <a:schemeClr val="tx2">
                    <a:lumMod val="75000"/>
                  </a:schemeClr>
                </a:solidFill>
                <a:latin typeface="Calibri" panose="020F0502020204030204" pitchFamily="34" charset="0"/>
                <a:cs typeface="Calibri" panose="020F0502020204030204" pitchFamily="34" charset="0"/>
              </a:rPr>
              <a:t>Principal’s Role</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Design the budget and propose operational changes that can raise student achievement</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Flesh out strategies, implement and manage them at the school level </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day-to-day operations</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Serve as the expert on the school</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Hire quality instructional and support personnel</a:t>
            </a:r>
          </a:p>
          <a:p>
            <a:endParaRPr lang="en-US" sz="1600">
              <a:latin typeface="Calibri" panose="020F0502020204030204" pitchFamily="34" charset="0"/>
              <a:cs typeface="Calibri" panose="020F0502020204030204" pitchFamily="34" charset="0"/>
            </a:endParaRPr>
          </a:p>
          <a:p>
            <a:r>
              <a:rPr lang="en-US" sz="2200" b="1" u="sng">
                <a:solidFill>
                  <a:schemeClr val="tx2">
                    <a:lumMod val="75000"/>
                  </a:schemeClr>
                </a:solidFill>
                <a:latin typeface="Calibri" panose="020F0502020204030204" pitchFamily="34" charset="0"/>
                <a:cs typeface="Calibri" panose="020F0502020204030204" pitchFamily="34" charset="0"/>
              </a:rPr>
              <a:t>The GO Team’s Role</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big picture (</a:t>
            </a:r>
            <a:r>
              <a:rPr lang="en-US" sz="1700" u="sng">
                <a:solidFill>
                  <a:schemeClr val="tx1"/>
                </a:solidFill>
                <a:latin typeface="Calibri" panose="020F0502020204030204" pitchFamily="34" charset="0"/>
                <a:cs typeface="Calibri" panose="020F0502020204030204" pitchFamily="34" charset="0"/>
              </a:rPr>
              <a:t>positions and resources, not people</a:t>
            </a:r>
            <a:r>
              <a:rPr lang="en-US" sz="1700">
                <a:solidFill>
                  <a:schemeClr val="tx1"/>
                </a:solidFill>
                <a:latin typeface="Calibri" panose="020F0502020204030204" pitchFamily="34" charset="0"/>
                <a:cs typeface="Calibri" panose="020F0502020204030204" pitchFamily="34" charset="0"/>
              </a:rPr>
              <a:t>)</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Ensure that the budget is </a:t>
            </a:r>
            <a:r>
              <a:rPr lang="en-US" sz="1700" u="sng">
                <a:solidFill>
                  <a:schemeClr val="tx1"/>
                </a:solidFill>
                <a:latin typeface="Calibri" panose="020F0502020204030204" pitchFamily="34" charset="0"/>
                <a:cs typeface="Calibri" panose="020F0502020204030204" pitchFamily="34" charset="0"/>
              </a:rPr>
              <a:t>aligned</a:t>
            </a:r>
            <a:r>
              <a:rPr lang="en-US" sz="1700">
                <a:solidFill>
                  <a:schemeClr val="tx1"/>
                </a:solidFill>
                <a:latin typeface="Calibri" panose="020F0502020204030204" pitchFamily="34" charset="0"/>
                <a:cs typeface="Calibri" panose="020F0502020204030204" pitchFamily="34" charset="0"/>
              </a:rPr>
              <a:t> to the school’s mission and vision and that </a:t>
            </a:r>
            <a:r>
              <a:rPr lang="en-US" sz="1700" u="sng">
                <a:solidFill>
                  <a:schemeClr val="tx1"/>
                </a:solidFill>
                <a:latin typeface="Calibri" panose="020F0502020204030204" pitchFamily="34" charset="0"/>
                <a:cs typeface="Calibri" panose="020F0502020204030204" pitchFamily="34" charset="0"/>
              </a:rPr>
              <a:t>resources are allocated to support key strategic priorities</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D61A6842-899E-F145-7B9F-376423DFC167}"/>
              </a:ext>
            </a:extLst>
          </p:cNvPr>
          <p:cNvSpPr>
            <a:spLocks noGrp="1"/>
          </p:cNvSpPr>
          <p:nvPr>
            <p:ph type="sldNum" sz="quarter" idx="12"/>
          </p:nvPr>
        </p:nvSpPr>
        <p:spPr>
          <a:xfrm>
            <a:off x="190500" y="6373813"/>
            <a:ext cx="740664" cy="274320"/>
          </a:xfrm>
        </p:spPr>
        <p:txBody>
          <a:bodyPr anchor="ctr">
            <a:normAutofit/>
          </a:bodyPr>
          <a:lstStyle/>
          <a:p>
            <a:pPr>
              <a:spcAft>
                <a:spcPts val="600"/>
              </a:spcAft>
            </a:pPr>
            <a:fld id="{AEC10A0C-BB77-FD4A-8FA4-D4334D01E3A4}" type="slidenum">
              <a:rPr lang="en-US" smtClean="0"/>
              <a:pPr>
                <a:spcAft>
                  <a:spcPts val="600"/>
                </a:spcAft>
              </a:pPr>
              <a:t>6</a:t>
            </a:fld>
            <a:endParaRPr lang="en-US"/>
          </a:p>
        </p:txBody>
      </p:sp>
      <p:pic>
        <p:nvPicPr>
          <p:cNvPr id="5" name="Content Placeholder 4">
            <a:extLst>
              <a:ext uri="{FF2B5EF4-FFF2-40B4-BE49-F238E27FC236}">
                <a16:creationId xmlns:a16="http://schemas.microsoft.com/office/drawing/2014/main" id="{BCDBAA0E-8BE3-B7AE-6382-CAE119C96DD0}"/>
              </a:ext>
            </a:extLst>
          </p:cNvPr>
          <p:cNvPicPr>
            <a:picLocks noGrp="1" noChangeAspect="1"/>
          </p:cNvPicPr>
          <p:nvPr>
            <p:ph idx="1"/>
          </p:nvPr>
        </p:nvPicPr>
        <p:blipFill rotWithShape="1">
          <a:blip r:embed="rId2"/>
          <a:srcRect t="3534" r="46898"/>
          <a:stretch/>
        </p:blipFill>
        <p:spPr>
          <a:xfrm>
            <a:off x="5287199" y="1044856"/>
            <a:ext cx="4063798" cy="5624232"/>
          </a:xfrm>
          <a:prstGeom prst="rect">
            <a:avLst/>
          </a:prstGeom>
        </p:spPr>
      </p:pic>
      <p:sp>
        <p:nvSpPr>
          <p:cNvPr id="6" name="Arrow: Down 5">
            <a:extLst>
              <a:ext uri="{FF2B5EF4-FFF2-40B4-BE49-F238E27FC236}">
                <a16:creationId xmlns:a16="http://schemas.microsoft.com/office/drawing/2014/main" id="{1FA7688D-877E-4C98-40FE-1C0C79C83AFA}"/>
              </a:ext>
            </a:extLst>
          </p:cNvPr>
          <p:cNvSpPr/>
          <p:nvPr/>
        </p:nvSpPr>
        <p:spPr>
          <a:xfrm rot="19351245">
            <a:off x="6319863" y="996073"/>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5D5C3359-5B4D-38F6-A140-99299D4DE4E6}"/>
              </a:ext>
            </a:extLst>
          </p:cNvPr>
          <p:cNvSpPr/>
          <p:nvPr/>
        </p:nvSpPr>
        <p:spPr>
          <a:xfrm rot="2126405">
            <a:off x="8428166" y="1047520"/>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0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7" name="TextBox 6"/>
          <p:cNvSpPr txBox="1"/>
          <p:nvPr/>
        </p:nvSpPr>
        <p:spPr>
          <a:xfrm>
            <a:off x="4074696" y="92450"/>
            <a:ext cx="6663009" cy="523220"/>
          </a:xfrm>
          <a:prstGeom prst="rect">
            <a:avLst/>
          </a:prstGeom>
          <a:noFill/>
        </p:spPr>
        <p:txBody>
          <a:bodyPr wrap="square" rtlCol="0">
            <a:spAutoFit/>
          </a:bodyPr>
          <a:lstStyle/>
          <a:p>
            <a:pPr algn="ctr"/>
            <a:r>
              <a:rPr lang="en-US" sz="2800" b="1" i="1" dirty="0">
                <a:latin typeface="+mj-lt"/>
              </a:rPr>
              <a:t>South Atlanta HS Strategic Plan </a:t>
            </a:r>
          </a:p>
        </p:txBody>
      </p:sp>
      <p:sp>
        <p:nvSpPr>
          <p:cNvPr id="8" name="Slide Number Placeholder 7"/>
          <p:cNvSpPr>
            <a:spLocks noGrp="1"/>
          </p:cNvSpPr>
          <p:nvPr>
            <p:ph type="sldNum" sz="quarter" idx="12"/>
          </p:nvPr>
        </p:nvSpPr>
        <p:spPr/>
        <p:txBody>
          <a:bodyPr/>
          <a:lstStyle/>
          <a:p>
            <a:fld id="{3D6C3DC6-EF6E-8948-BFE6-808D46D584D8}" type="slidenum">
              <a:rPr lang="en-US" smtClean="0"/>
              <a:t>7</a:t>
            </a:fld>
            <a:endParaRPr lang="en-US"/>
          </a:p>
        </p:txBody>
      </p:sp>
      <p:pic>
        <p:nvPicPr>
          <p:cNvPr id="5" name="Picture 4">
            <a:extLst>
              <a:ext uri="{FF2B5EF4-FFF2-40B4-BE49-F238E27FC236}">
                <a16:creationId xmlns:a16="http://schemas.microsoft.com/office/drawing/2014/main" id="{24A714E7-A380-3BE9-C721-DFD2F4CB534A}"/>
              </a:ext>
            </a:extLst>
          </p:cNvPr>
          <p:cNvPicPr>
            <a:picLocks noChangeAspect="1"/>
          </p:cNvPicPr>
          <p:nvPr/>
        </p:nvPicPr>
        <p:blipFill>
          <a:blip r:embed="rId4"/>
          <a:stretch>
            <a:fillRect/>
          </a:stretch>
        </p:blipFill>
        <p:spPr>
          <a:xfrm>
            <a:off x="3960061" y="961796"/>
            <a:ext cx="7071360" cy="5303520"/>
          </a:xfrm>
          <a:prstGeom prst="rect">
            <a:avLst/>
          </a:prstGeom>
        </p:spPr>
      </p:pic>
    </p:spTree>
    <p:extLst>
      <p:ext uri="{BB962C8B-B14F-4D97-AF65-F5344CB8AC3E}">
        <p14:creationId xmlns:p14="http://schemas.microsoft.com/office/powerpoint/2010/main" val="180965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1575274" y="261258"/>
            <a:ext cx="6217066" cy="1929137"/>
          </a:xfrm>
          <a:prstGeom prst="rect">
            <a:avLst/>
          </a:prstGeom>
        </p:spPr>
        <p:txBody>
          <a:bodyPr vert="horz" lIns="68580" tIns="34290" rIns="68580" bIns="34290" rtlCol="0" anchor="ctr">
            <a:normAutofit fontScale="92500" lnSpcReduction="2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defTabSz="685800">
              <a:defRPr/>
            </a:pPr>
            <a:r>
              <a:rPr lang="en-US" sz="4800" i="1" dirty="0"/>
              <a:t>South Atlanta High School</a:t>
            </a:r>
          </a:p>
          <a:p>
            <a:pPr algn="ctr" defTabSz="685800">
              <a:defRPr/>
            </a:pPr>
            <a:r>
              <a:rPr lang="en-US" sz="4500" dirty="0">
                <a:solidFill>
                  <a:srgbClr val="D47B22"/>
                </a:solidFill>
                <a:latin typeface="Tenorite"/>
              </a:rPr>
              <a:t>Strategic Plan</a:t>
            </a:r>
          </a:p>
          <a:p>
            <a:pPr algn="ctr" defTabSz="685800">
              <a:defRPr/>
            </a:pPr>
            <a:r>
              <a:rPr lang="en-US" sz="4500" dirty="0">
                <a:solidFill>
                  <a:srgbClr val="D47B22"/>
                </a:solidFill>
                <a:latin typeface="Tenorite"/>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1876513" y="2465996"/>
            <a:ext cx="5614586" cy="300082"/>
          </a:xfrm>
          <a:prstGeom prst="rect">
            <a:avLst/>
          </a:prstGeom>
          <a:noFill/>
        </p:spPr>
        <p:txBody>
          <a:bodyPr wrap="square" rtlCol="0">
            <a:spAutoFit/>
          </a:bodyPr>
          <a:lstStyle/>
          <a:p>
            <a:pPr marL="257175" indent="-257175" defTabSz="685800">
              <a:buFont typeface="+mj-lt"/>
              <a:buAutoNum type="arabicPeriod"/>
              <a:defRPr/>
            </a:pPr>
            <a:endParaRPr lang="en-US" sz="1350" b="1">
              <a:solidFill>
                <a:prstClr val="black"/>
              </a:solidFill>
              <a:latin typeface="Tenorite"/>
            </a:endParaRPr>
          </a:p>
        </p:txBody>
      </p:sp>
      <p:sp>
        <p:nvSpPr>
          <p:cNvPr id="3" name="TextBox 2">
            <a:extLst>
              <a:ext uri="{FF2B5EF4-FFF2-40B4-BE49-F238E27FC236}">
                <a16:creationId xmlns:a16="http://schemas.microsoft.com/office/drawing/2014/main" id="{4952E0AB-8808-4E3B-A7F0-F54619698A17}"/>
              </a:ext>
            </a:extLst>
          </p:cNvPr>
          <p:cNvSpPr txBox="1"/>
          <p:nvPr/>
        </p:nvSpPr>
        <p:spPr>
          <a:xfrm>
            <a:off x="2381737" y="2741599"/>
            <a:ext cx="5244254" cy="2862322"/>
          </a:xfrm>
          <a:prstGeom prst="rect">
            <a:avLst/>
          </a:prstGeom>
          <a:noFill/>
        </p:spPr>
        <p:txBody>
          <a:bodyPr wrap="square" rtlCol="0">
            <a:spAutoFit/>
          </a:bodyPr>
          <a:lstStyle/>
          <a:p>
            <a:pPr marL="257175" indent="-257175" defTabSz="685800">
              <a:buFont typeface="+mj-lt"/>
              <a:buAutoNum type="arabicPeriod"/>
              <a:defRPr/>
            </a:pPr>
            <a:r>
              <a:rPr lang="en-US" sz="2000" dirty="0">
                <a:solidFill>
                  <a:prstClr val="black"/>
                </a:solidFill>
                <a:latin typeface="Tenorite"/>
              </a:rPr>
              <a:t>Academic Performance</a:t>
            </a:r>
          </a:p>
          <a:p>
            <a:pPr marL="257175" indent="-257175" defTabSz="685800">
              <a:buFont typeface="+mj-lt"/>
              <a:buAutoNum type="arabicPeriod"/>
              <a:defRPr/>
            </a:pPr>
            <a:endParaRPr lang="en-US" sz="2000" dirty="0">
              <a:solidFill>
                <a:prstClr val="black"/>
              </a:solidFill>
              <a:latin typeface="Tenorite"/>
            </a:endParaRPr>
          </a:p>
          <a:p>
            <a:pPr marL="257175" indent="-257175" defTabSz="685800">
              <a:buFont typeface="+mj-lt"/>
              <a:buAutoNum type="arabicPeriod"/>
              <a:defRPr/>
            </a:pPr>
            <a:endParaRPr lang="en-US" sz="2000" dirty="0">
              <a:solidFill>
                <a:prstClr val="black"/>
              </a:solidFill>
              <a:latin typeface="Tenorite"/>
            </a:endParaRPr>
          </a:p>
          <a:p>
            <a:pPr marL="257175" indent="-257175" defTabSz="685800">
              <a:buFont typeface="+mj-lt"/>
              <a:buAutoNum type="arabicPeriod"/>
              <a:defRPr/>
            </a:pPr>
            <a:endParaRPr lang="en-US" sz="2000" dirty="0">
              <a:solidFill>
                <a:prstClr val="black"/>
              </a:solidFill>
              <a:latin typeface="Tenorite"/>
            </a:endParaRPr>
          </a:p>
          <a:p>
            <a:pPr marL="257175" indent="-257175" defTabSz="685800">
              <a:buFont typeface="+mj-lt"/>
              <a:buAutoNum type="arabicPeriod"/>
              <a:defRPr/>
            </a:pPr>
            <a:r>
              <a:rPr lang="en-US" sz="2000" dirty="0">
                <a:solidFill>
                  <a:prstClr val="black"/>
                </a:solidFill>
                <a:latin typeface="Tenorite"/>
              </a:rPr>
              <a:t>Attendance</a:t>
            </a:r>
          </a:p>
          <a:p>
            <a:pPr marL="257175" indent="-257175" defTabSz="685800">
              <a:buFont typeface="+mj-lt"/>
              <a:buAutoNum type="arabicPeriod"/>
              <a:defRPr/>
            </a:pPr>
            <a:endParaRPr lang="en-US" sz="2000" dirty="0">
              <a:solidFill>
                <a:prstClr val="black"/>
              </a:solidFill>
              <a:latin typeface="Tenorite"/>
            </a:endParaRPr>
          </a:p>
          <a:p>
            <a:pPr marL="257175" indent="-257175" defTabSz="685800">
              <a:buFont typeface="+mj-lt"/>
              <a:buAutoNum type="arabicPeriod"/>
              <a:defRPr/>
            </a:pPr>
            <a:endParaRPr lang="en-US" sz="2000" dirty="0">
              <a:solidFill>
                <a:prstClr val="black"/>
              </a:solidFill>
              <a:latin typeface="Tenorite"/>
            </a:endParaRPr>
          </a:p>
          <a:p>
            <a:pPr marL="257175" indent="-257175" defTabSz="685800">
              <a:buFont typeface="+mj-lt"/>
              <a:buAutoNum type="arabicPeriod"/>
              <a:defRPr/>
            </a:pPr>
            <a:endParaRPr lang="en-US" sz="2000" dirty="0">
              <a:solidFill>
                <a:prstClr val="black"/>
              </a:solidFill>
              <a:latin typeface="Tenorite"/>
            </a:endParaRPr>
          </a:p>
          <a:p>
            <a:pPr marL="257175" indent="-257175" defTabSz="685800">
              <a:buFont typeface="+mj-lt"/>
              <a:buAutoNum type="arabicPeriod"/>
              <a:defRPr/>
            </a:pPr>
            <a:r>
              <a:rPr lang="en-US" sz="2000" dirty="0">
                <a:solidFill>
                  <a:prstClr val="black"/>
                </a:solidFill>
                <a:latin typeface="Tenorite"/>
              </a:rPr>
              <a:t>Suspension </a:t>
            </a:r>
          </a:p>
        </p:txBody>
      </p:sp>
      <p:sp>
        <p:nvSpPr>
          <p:cNvPr id="4" name="Arrow: Down 3">
            <a:extLst>
              <a:ext uri="{FF2B5EF4-FFF2-40B4-BE49-F238E27FC236}">
                <a16:creationId xmlns:a16="http://schemas.microsoft.com/office/drawing/2014/main" id="{6A78CE96-E5BA-EF3A-7B27-C48C2EC93A32}"/>
              </a:ext>
            </a:extLst>
          </p:cNvPr>
          <p:cNvSpPr/>
          <p:nvPr/>
        </p:nvSpPr>
        <p:spPr>
          <a:xfrm>
            <a:off x="1818487" y="2798064"/>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enorite"/>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1719023" y="2554982"/>
            <a:ext cx="620683" cy="276999"/>
          </a:xfrm>
          <a:prstGeom prst="rect">
            <a:avLst/>
          </a:prstGeom>
          <a:noFill/>
        </p:spPr>
        <p:txBody>
          <a:bodyPr wrap="none" rtlCol="0">
            <a:spAutoFit/>
          </a:bodyPr>
          <a:lstStyle/>
          <a:p>
            <a:pPr defTabSz="685800">
              <a:defRPr/>
            </a:pPr>
            <a:r>
              <a:rPr lang="en-US" sz="1200">
                <a:solidFill>
                  <a:srgbClr val="0083A9"/>
                </a:solidFill>
                <a:latin typeface="Tenorite"/>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1737754" y="5452112"/>
            <a:ext cx="584071" cy="276999"/>
          </a:xfrm>
          <a:prstGeom prst="rect">
            <a:avLst/>
          </a:prstGeom>
          <a:noFill/>
        </p:spPr>
        <p:txBody>
          <a:bodyPr wrap="none" rtlCol="0">
            <a:spAutoFit/>
          </a:bodyPr>
          <a:lstStyle/>
          <a:p>
            <a:pPr defTabSz="685800">
              <a:defRPr/>
            </a:pPr>
            <a:r>
              <a:rPr lang="en-US" sz="1200">
                <a:solidFill>
                  <a:srgbClr val="0083A9"/>
                </a:solidFill>
                <a:latin typeface="Tenorite"/>
              </a:rPr>
              <a:t>Lower</a:t>
            </a:r>
          </a:p>
        </p:txBody>
      </p:sp>
      <p:pic>
        <p:nvPicPr>
          <p:cNvPr id="12" name="Picture 11" descr="A cartoon apple holding a stop sign&#10;&#10;Description automatically generated">
            <a:extLst>
              <a:ext uri="{FF2B5EF4-FFF2-40B4-BE49-F238E27FC236}">
                <a16:creationId xmlns:a16="http://schemas.microsoft.com/office/drawing/2014/main" id="{6D78CBC7-448F-7876-DD5C-49031C627D4F}"/>
              </a:ext>
            </a:extLst>
          </p:cNvPr>
          <p:cNvPicPr>
            <a:picLocks noChangeAspect="1"/>
          </p:cNvPicPr>
          <p:nvPr/>
        </p:nvPicPr>
        <p:blipFill>
          <a:blip r:embed="rId2"/>
          <a:stretch>
            <a:fillRect/>
          </a:stretch>
        </p:blipFill>
        <p:spPr>
          <a:xfrm>
            <a:off x="5660420" y="3375693"/>
            <a:ext cx="1706337" cy="1706337"/>
          </a:xfrm>
          <a:prstGeom prst="rect">
            <a:avLst/>
          </a:prstGeom>
        </p:spPr>
      </p:pic>
    </p:spTree>
    <p:extLst>
      <p:ext uri="{BB962C8B-B14F-4D97-AF65-F5344CB8AC3E}">
        <p14:creationId xmlns:p14="http://schemas.microsoft.com/office/powerpoint/2010/main" val="159097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r>
              <a:rPr lang="en-US" sz="4000" b="1" i="1" dirty="0">
                <a:latin typeface="+mj-lt"/>
              </a:rPr>
              <a:t>FY25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474567347"/>
              </p:ext>
            </p:extLst>
          </p:nvPr>
        </p:nvGraphicFramePr>
        <p:xfrm>
          <a:off x="2574524" y="868110"/>
          <a:ext cx="7306322" cy="5351646"/>
        </p:xfrm>
        <a:graphic>
          <a:graphicData uri="http://schemas.openxmlformats.org/drawingml/2006/table">
            <a:tbl>
              <a:tblPr firstRow="1" bandRow="1">
                <a:tableStyleId>{5C22544A-7EE6-4342-B048-85BDC9FD1C3A}</a:tableStyleId>
              </a:tblPr>
              <a:tblGrid>
                <a:gridCol w="3653161">
                  <a:extLst>
                    <a:ext uri="{9D8B030D-6E8A-4147-A177-3AD203B41FA5}">
                      <a16:colId xmlns:a16="http://schemas.microsoft.com/office/drawing/2014/main" val="20000"/>
                    </a:ext>
                  </a:extLst>
                </a:gridCol>
                <a:gridCol w="3653161">
                  <a:extLst>
                    <a:ext uri="{9D8B030D-6E8A-4147-A177-3AD203B41FA5}">
                      <a16:colId xmlns:a16="http://schemas.microsoft.com/office/drawing/2014/main" val="20001"/>
                    </a:ext>
                  </a:extLst>
                </a:gridCol>
              </a:tblGrid>
              <a:tr h="553725">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FY25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396386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solidFill>
                            <a:srgbClr val="000000"/>
                          </a:solidFill>
                          <a:ea typeface="Calibri" panose="020F0502020204030204" pitchFamily="34" charset="0"/>
                          <a:cs typeface="Times New Roman" panose="02020603050405020304" pitchFamily="18" charset="0"/>
                        </a:rPr>
                        <a:t>Cultivate a community of learners that demonstrate a proficient or distinguished rating on the End of Course/Milestone exams, while also building a consistent cohort of students that are College and Career Ready upon graduation.</a:t>
                      </a:r>
                      <a:endParaRPr lang="en-US" sz="1800" dirty="0">
                        <a:solidFill>
                          <a:prstClr val="white"/>
                        </a:solidFill>
                        <a:ea typeface="Calibri" panose="020F0502020204030204" pitchFamily="34" charset="0"/>
                        <a:cs typeface="Times New Roman" panose="02020603050405020304" pitchFamily="18" charset="0"/>
                      </a:endParaRPr>
                    </a:p>
                    <a:p>
                      <a:pPr algn="ctr"/>
                      <a:endParaRPr lang="en-US" sz="175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dirty="0"/>
                        <a:t>Students are showing success in their EOC scores as evidenced by the 2021 Milestone exams.  We have work to do to increase our Proficient and Distinguished students.  Also, we are working diligently to increase our Readiness Indicators (Literacy, Student Achievement, Accelerated Enrollment, Pathway Completion and College/Career Readiness.</a:t>
                      </a:r>
                    </a:p>
                    <a:p>
                      <a:pPr algn="ctr"/>
                      <a:endParaRPr lang="en-US" sz="1750" dirty="0"/>
                    </a:p>
                  </a:txBody>
                  <a:tcPr/>
                </a:tc>
                <a:extLst>
                  <a:ext uri="{0D108BD9-81ED-4DB2-BD59-A6C34878D82A}">
                    <a16:rowId xmlns:a16="http://schemas.microsoft.com/office/drawing/2014/main" val="10001"/>
                  </a:ext>
                </a:extLst>
              </a:tr>
              <a:tr h="762943">
                <a:tc gridSpan="2">
                  <a:txBody>
                    <a:bodyPr/>
                    <a:lstStyle/>
                    <a:p>
                      <a:pPr algn="ctr"/>
                      <a:endParaRPr lang="en-US" sz="1750" dirty="0"/>
                    </a:p>
                  </a:txBody>
                  <a:tcPr/>
                </a:tc>
                <a:tc hMerge="1">
                  <a:txBody>
                    <a:bodyPr/>
                    <a:lstStyle/>
                    <a:p>
                      <a:pPr algn="ctr"/>
                      <a:endParaRPr lang="en-US" sz="1750" dirty="0"/>
                    </a:p>
                  </a:txBody>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9</a:t>
            </a:fld>
            <a:endParaRPr lang="en-US"/>
          </a:p>
        </p:txBody>
      </p:sp>
    </p:spTree>
    <p:extLst>
      <p:ext uri="{BB962C8B-B14F-4D97-AF65-F5344CB8AC3E}">
        <p14:creationId xmlns:p14="http://schemas.microsoft.com/office/powerpoint/2010/main" val="421235648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6" ma:contentTypeDescription="Create a new document." ma:contentTypeScope="" ma:versionID="d3e1e996098012709ec36ed5039f1c5c">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9441e7c3fbae7088efd2e25db08152b5"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136758a-e7f7-4029-9cdc-709c7a6ff021">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Props1.xml><?xml version="1.0" encoding="utf-8"?>
<ds:datastoreItem xmlns:ds="http://schemas.openxmlformats.org/officeDocument/2006/customXml" ds:itemID="{27C1A4D7-965B-43C5-B731-13B753658F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5860D824-1F42-4605-A966-FFCBCF63520E}">
  <ds:schemaRefs>
    <ds:schemaRef ds:uri="d37e30bb-5f32-4411-a640-0b4044b692bf"/>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136758a-e7f7-4029-9cdc-709c7a6ff021"/>
  </ds:schemaRefs>
</ds:datastoreItem>
</file>

<file path=docProps/app.xml><?xml version="1.0" encoding="utf-8"?>
<Properties xmlns="http://schemas.openxmlformats.org/officeDocument/2006/extended-properties" xmlns:vt="http://schemas.openxmlformats.org/officeDocument/2006/docPropsVTypes">
  <Template/>
  <TotalTime>50</TotalTime>
  <Words>1366</Words>
  <Application>Microsoft Office PowerPoint</Application>
  <PresentationFormat>Widescreen</PresentationFormat>
  <Paragraphs>162</Paragraphs>
  <Slides>15</Slides>
  <Notes>12</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15</vt:i4>
      </vt:variant>
    </vt:vector>
  </HeadingPairs>
  <TitlesOfParts>
    <vt:vector size="35" baseType="lpstr">
      <vt:lpstr>Arial</vt:lpstr>
      <vt:lpstr>Arial Black</vt:lpstr>
      <vt:lpstr>Berlin Sans FB Demi</vt:lpstr>
      <vt:lpstr>Calibri</vt:lpstr>
      <vt:lpstr>Sabon Next LT</vt:lpstr>
      <vt:lpstr>Symbol</vt:lpstr>
      <vt:lpstr>Tenorite</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PowerPoint Presentation</vt:lpstr>
      <vt:lpstr>Norms</vt:lpstr>
      <vt:lpstr>GO Team Budget Development Process</vt:lpstr>
      <vt:lpstr>PowerPoint Presentation</vt:lpstr>
      <vt:lpstr>Budget Allocation Meeting</vt:lpstr>
      <vt:lpstr>FY25 Budget Development Process</vt:lpstr>
      <vt:lpstr>PowerPoint Presentation</vt:lpstr>
      <vt:lpstr>PowerPoint Presentation</vt:lpstr>
      <vt:lpstr>PowerPoint Presentation</vt:lpstr>
      <vt:lpstr>PowerPoint Presentation</vt:lpstr>
      <vt:lpstr>Executive Summary</vt:lpstr>
      <vt:lpstr>PowerPoint Presentation</vt:lpstr>
      <vt:lpstr>PowerPoint Presentation</vt:lpstr>
      <vt:lpstr>What’s Next?</vt:lpstr>
      <vt:lpstr>Questions?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Coates, Michelle</cp:lastModifiedBy>
  <cp:revision>8</cp:revision>
  <cp:lastPrinted>2020-01-13T18:18:48Z</cp:lastPrinted>
  <dcterms:created xsi:type="dcterms:W3CDTF">2014-12-15T21:46:52Z</dcterms:created>
  <dcterms:modified xsi:type="dcterms:W3CDTF">2024-01-25T16:53:28Z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ies>
</file>